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embeddings/oleObject1.bin" ContentType="application/vnd.openxmlformats-officedocument.oleObject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94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95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8"/>
  </p:notesMasterIdLst>
  <p:sldIdLst>
    <p:sldId id="256" r:id="rId2"/>
    <p:sldId id="437" r:id="rId3"/>
    <p:sldId id="257" r:id="rId4"/>
    <p:sldId id="357" r:id="rId5"/>
    <p:sldId id="511" r:id="rId6"/>
    <p:sldId id="419" r:id="rId7"/>
    <p:sldId id="465" r:id="rId8"/>
    <p:sldId id="466" r:id="rId9"/>
    <p:sldId id="467" r:id="rId10"/>
    <p:sldId id="468" r:id="rId11"/>
    <p:sldId id="469" r:id="rId12"/>
    <p:sldId id="358" r:id="rId13"/>
    <p:sldId id="359" r:id="rId14"/>
    <p:sldId id="380" r:id="rId15"/>
    <p:sldId id="381" r:id="rId16"/>
    <p:sldId id="382" r:id="rId17"/>
    <p:sldId id="438" r:id="rId18"/>
    <p:sldId id="361" r:id="rId19"/>
    <p:sldId id="400" r:id="rId20"/>
    <p:sldId id="401" r:id="rId21"/>
    <p:sldId id="404" r:id="rId22"/>
    <p:sldId id="405" r:id="rId23"/>
    <p:sldId id="406" r:id="rId24"/>
    <p:sldId id="407" r:id="rId25"/>
    <p:sldId id="408" r:id="rId26"/>
    <p:sldId id="388" r:id="rId27"/>
    <p:sldId id="518" r:id="rId28"/>
    <p:sldId id="409" r:id="rId29"/>
    <p:sldId id="396" r:id="rId30"/>
    <p:sldId id="512" r:id="rId31"/>
    <p:sldId id="410" r:id="rId32"/>
    <p:sldId id="435" r:id="rId33"/>
    <p:sldId id="513" r:id="rId34"/>
    <p:sldId id="499" r:id="rId35"/>
    <p:sldId id="500" r:id="rId36"/>
    <p:sldId id="411" r:id="rId37"/>
    <p:sldId id="392" r:id="rId38"/>
    <p:sldId id="413" r:id="rId39"/>
    <p:sldId id="446" r:id="rId40"/>
    <p:sldId id="472" r:id="rId41"/>
    <p:sldId id="473" r:id="rId42"/>
    <p:sldId id="501" r:id="rId43"/>
    <p:sldId id="502" r:id="rId44"/>
    <p:sldId id="510" r:id="rId45"/>
    <p:sldId id="506" r:id="rId46"/>
    <p:sldId id="509" r:id="rId47"/>
    <p:sldId id="507" r:id="rId48"/>
    <p:sldId id="436" r:id="rId49"/>
    <p:sldId id="447" r:id="rId50"/>
    <p:sldId id="440" r:id="rId51"/>
    <p:sldId id="485" r:id="rId52"/>
    <p:sldId id="497" r:id="rId53"/>
    <p:sldId id="395" r:id="rId54"/>
    <p:sldId id="445" r:id="rId55"/>
    <p:sldId id="514" r:id="rId56"/>
    <p:sldId id="515" r:id="rId57"/>
    <p:sldId id="470" r:id="rId58"/>
    <p:sldId id="498" r:id="rId59"/>
    <p:sldId id="517" r:id="rId60"/>
    <p:sldId id="503" r:id="rId61"/>
    <p:sldId id="504" r:id="rId62"/>
    <p:sldId id="505" r:id="rId63"/>
    <p:sldId id="418" r:id="rId64"/>
    <p:sldId id="516" r:id="rId65"/>
    <p:sldId id="519" r:id="rId66"/>
    <p:sldId id="521" r:id="rId67"/>
    <p:sldId id="520" r:id="rId68"/>
    <p:sldId id="508" r:id="rId69"/>
    <p:sldId id="433" r:id="rId70"/>
    <p:sldId id="486" r:id="rId71"/>
    <p:sldId id="487" r:id="rId72"/>
    <p:sldId id="488" r:id="rId73"/>
    <p:sldId id="489" r:id="rId74"/>
    <p:sldId id="490" r:id="rId75"/>
    <p:sldId id="491" r:id="rId76"/>
    <p:sldId id="492" r:id="rId77"/>
    <p:sldId id="493" r:id="rId78"/>
    <p:sldId id="494" r:id="rId79"/>
    <p:sldId id="495" r:id="rId80"/>
    <p:sldId id="496" r:id="rId81"/>
    <p:sldId id="271" r:id="rId82"/>
    <p:sldId id="272" r:id="rId83"/>
    <p:sldId id="273" r:id="rId84"/>
    <p:sldId id="353" r:id="rId85"/>
    <p:sldId id="354" r:id="rId86"/>
    <p:sldId id="275" r:id="rId87"/>
    <p:sldId id="276" r:id="rId88"/>
    <p:sldId id="355" r:id="rId89"/>
    <p:sldId id="333" r:id="rId90"/>
    <p:sldId id="334" r:id="rId91"/>
    <p:sldId id="335" r:id="rId92"/>
    <p:sldId id="336" r:id="rId93"/>
    <p:sldId id="338" r:id="rId94"/>
    <p:sldId id="277" r:id="rId95"/>
    <p:sldId id="278" r:id="rId96"/>
    <p:sldId id="279" r:id="rId97"/>
    <p:sldId id="281" r:id="rId98"/>
    <p:sldId id="282" r:id="rId99"/>
    <p:sldId id="283" r:id="rId100"/>
    <p:sldId id="339" r:id="rId101"/>
    <p:sldId id="299" r:id="rId102"/>
    <p:sldId id="300" r:id="rId103"/>
    <p:sldId id="303" r:id="rId104"/>
    <p:sldId id="471" r:id="rId105"/>
    <p:sldId id="301" r:id="rId106"/>
    <p:sldId id="302" r:id="rId10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361"/>
    <a:srgbClr val="AF11E3"/>
    <a:srgbClr val="00E400"/>
    <a:srgbClr val="FD6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63253" autoAdjust="0"/>
  </p:normalViewPr>
  <p:slideViewPr>
    <p:cSldViewPr snapToGrid="0" snapToObjects="1">
      <p:cViewPr varScale="1">
        <p:scale>
          <a:sx n="73" d="100"/>
          <a:sy n="73" d="100"/>
        </p:scale>
        <p:origin x="-17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60"/>
    </p:cViewPr>
  </p:sorterViewPr>
  <p:notesViewPr>
    <p:cSldViewPr snapToGrid="0" snapToObjects="1">
      <p:cViewPr>
        <p:scale>
          <a:sx n="192" d="100"/>
          <a:sy n="192" d="100"/>
        </p:scale>
        <p:origin x="-480" y="7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notesMaster" Target="notesMasters/notesMaster1.xml"/><Relationship Id="rId109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esProps" Target="presProp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viewProps" Target="viewProps.xml"/><Relationship Id="rId112" Type="http://schemas.openxmlformats.org/officeDocument/2006/relationships/theme" Target="theme/theme1.xml"/><Relationship Id="rId11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7CAD9-6021-984E-A966-35C1DCC35F31}" type="datetimeFigureOut">
              <a:rPr kumimoji="1" lang="ja-JP" altLang="en-US" smtClean="0"/>
              <a:t>2013/08/31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ED384-6BD6-F049-BE47-0E4268858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71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Im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shiho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sugimoto</a:t>
            </a:r>
            <a:r>
              <a:rPr kumimoji="1" lang="en-US" altLang="ja-JP" baseline="0" dirty="0" smtClean="0"/>
              <a:t>, a master student from </a:t>
            </a:r>
            <a:r>
              <a:rPr kumimoji="1" lang="en-US" altLang="ja-JP" baseline="0" dirty="0" err="1" smtClean="0"/>
              <a:t>kyushu</a:t>
            </a:r>
            <a:r>
              <a:rPr kumimoji="1" lang="en-US" altLang="ja-JP" baseline="0" dirty="0" smtClean="0"/>
              <a:t> university in japan.</a:t>
            </a:r>
          </a:p>
          <a:p>
            <a:r>
              <a:rPr kumimoji="1" lang="en-US" altLang="ja-JP" baseline="0" dirty="0" smtClean="0"/>
              <a:t>this is a joint work with </a:t>
            </a:r>
            <a:r>
              <a:rPr kumimoji="1" lang="en-US" altLang="ja-JP" baseline="0" dirty="0" err="1" smtClean="0"/>
              <a:t>tomohiro</a:t>
            </a:r>
            <a:r>
              <a:rPr kumimoji="1" lang="en-US" altLang="ja-JP" baseline="0" dirty="0" smtClean="0"/>
              <a:t> I, </a:t>
            </a:r>
            <a:r>
              <a:rPr kumimoji="1" lang="en-US" altLang="ja-JP" baseline="0" dirty="0" err="1" smtClean="0"/>
              <a:t>shunsuke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inenaga</a:t>
            </a:r>
            <a:r>
              <a:rPr kumimoji="1" lang="en-US" altLang="ja-JP" baseline="0" dirty="0" smtClean="0"/>
              <a:t>, </a:t>
            </a:r>
            <a:r>
              <a:rPr lang="en-US" altLang="ja-JP" dirty="0" smtClean="0"/>
              <a:t>Hideo </a:t>
            </a:r>
            <a:r>
              <a:rPr lang="en-US" altLang="ja-JP" dirty="0" err="1" smtClean="0"/>
              <a:t>Bannai</a:t>
            </a:r>
            <a:r>
              <a:rPr lang="en-US" altLang="ja-JP" baseline="0" dirty="0" smtClean="0"/>
              <a:t> and</a:t>
            </a:r>
            <a:r>
              <a:rPr lang="en-US" altLang="ja-JP" dirty="0" smtClean="0"/>
              <a:t> Masayuki Takeda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958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s7 is </a:t>
            </a:r>
            <a:r>
              <a:rPr kumimoji="1" lang="en-US" altLang="ja-JP" baseline="0" dirty="0" smtClean="0"/>
              <a:t>bb</a:t>
            </a:r>
            <a:endParaRPr kumimoji="1" lang="ja-JP" altLang="en-US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437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and so on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437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now I introduce</a:t>
            </a:r>
            <a:r>
              <a:rPr lang="en-US" altLang="ja-JP" baseline="0" dirty="0" smtClean="0"/>
              <a:t> the definition of reversed LZ factorization which doesn’t allow self-references</a:t>
            </a:r>
            <a:endParaRPr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reversed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LZ factorization of string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 smtClean="0"/>
              <a:t> of length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/>
              <a:t> is a factorization</a:t>
            </a:r>
            <a:r>
              <a:rPr lang="en-US" altLang="ja-JP" i="1" dirty="0" smtClean="0">
                <a:latin typeface="Times New Roman"/>
                <a:cs typeface="Times New Roman"/>
              </a:rPr>
              <a:t> f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1,</a:t>
            </a:r>
            <a:r>
              <a:rPr lang="en-US" altLang="ja-JP" i="1" baseline="0" dirty="0" smtClean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2,</a:t>
            </a:r>
            <a:r>
              <a:rPr lang="en-US" altLang="ja-JP" i="1" dirty="0" smtClean="0">
                <a:latin typeface="Times New Roman"/>
                <a:cs typeface="Times New Roman"/>
              </a:rPr>
              <a:t>.</a:t>
            </a:r>
            <a:r>
              <a:rPr lang="en-US" altLang="ja-JP" i="1" baseline="0" dirty="0" smtClean="0">
                <a:latin typeface="Times New Roman"/>
                <a:cs typeface="Times New Roman"/>
              </a:rPr>
              <a:t> to </a:t>
            </a:r>
            <a:r>
              <a:rPr lang="en-US" altLang="ja-JP" i="1" dirty="0" smtClean="0">
                <a:latin typeface="Times New Roman"/>
                <a:cs typeface="Times New Roman"/>
              </a:rPr>
              <a:t>,</a:t>
            </a:r>
            <a:r>
              <a:rPr lang="en-US" altLang="ja-JP" i="1" dirty="0" err="1" smtClean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m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dirty="0" smtClean="0"/>
              <a:t>such that</a:t>
            </a:r>
          </a:p>
          <a:p>
            <a:r>
              <a:rPr kumimoji="1" lang="en-US" altLang="ja-JP" dirty="0" smtClean="0"/>
              <a:t>each fi is the longest non-empty</a:t>
            </a:r>
            <a:r>
              <a:rPr kumimoji="1" lang="en-US" altLang="ja-JP" baseline="0" dirty="0" smtClean="0"/>
              <a:t> prefix of this(</a:t>
            </a:r>
            <a:r>
              <a:rPr kumimoji="1" lang="ja-JP" altLang="en-US" baseline="0" dirty="0" smtClean="0"/>
              <a:t>さす</a:t>
            </a:r>
            <a:r>
              <a:rPr kumimoji="1" lang="en-US" altLang="ja-JP" baseline="0" dirty="0" smtClean="0"/>
              <a:t>) suffix that is also a substring of this</a:t>
            </a:r>
            <a:r>
              <a:rPr kumimoji="1" lang="ja-JP" altLang="en-US" baseline="0" dirty="0" smtClean="0"/>
              <a:t>（さす）</a:t>
            </a:r>
            <a:r>
              <a:rPr kumimoji="1" lang="en-US" altLang="ja-JP" baseline="0" dirty="0" smtClean="0"/>
              <a:t> reversed</a:t>
            </a:r>
            <a:r>
              <a:rPr kumimoji="1" lang="ja-JP" altLang="en-US" baseline="0" dirty="0" smtClean="0"/>
              <a:t>（強調する）</a:t>
            </a:r>
            <a:r>
              <a:rPr kumimoji="1" lang="en-US" altLang="ja-JP" baseline="0" dirty="0" smtClean="0"/>
              <a:t> prefix, if such exists.</a:t>
            </a:r>
          </a:p>
          <a:p>
            <a:r>
              <a:rPr kumimoji="1" lang="en-US" altLang="ja-JP" baseline="0" dirty="0" smtClean="0"/>
              <a:t>otherwise, fi is a single character.</a:t>
            </a:r>
          </a:p>
          <a:p>
            <a:r>
              <a:rPr kumimoji="1" lang="en-US" altLang="ja-JP" baseline="0" dirty="0" err="1" smtClean="0"/>
              <a:t>i</a:t>
            </a:r>
            <a:r>
              <a:rPr kumimoji="1" lang="en-US" altLang="ja-JP" baseline="0" dirty="0" smtClean="0"/>
              <a:t> give you an example. 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519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first character a does not appear previously, so f1 is a.</a:t>
            </a:r>
          </a:p>
          <a:p>
            <a:r>
              <a:rPr kumimoji="1" lang="en-US" altLang="ja-JP" baseline="0" dirty="0" smtClean="0"/>
              <a:t>the second character b does not appear previously, so f2 is b.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02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ba</a:t>
            </a:r>
            <a:r>
              <a:rPr kumimoji="1" lang="en-US" altLang="ja-JP" baseline="0" dirty="0" smtClean="0"/>
              <a:t> is the longest prefix of the remaining suffix that also appears in the reversed</a:t>
            </a:r>
            <a:r>
              <a:rPr kumimoji="1" lang="ja-JP" altLang="en-US" baseline="0" dirty="0" smtClean="0"/>
              <a:t>（強調）</a:t>
            </a:r>
            <a:r>
              <a:rPr kumimoji="1" lang="en-US" altLang="ja-JP" baseline="0" dirty="0" smtClean="0"/>
              <a:t> prefix consisting of the previous factors.</a:t>
            </a:r>
          </a:p>
          <a:p>
            <a:r>
              <a:rPr kumimoji="1" lang="en-US" altLang="ja-JP" dirty="0" smtClean="0"/>
              <a:t>so f3 is </a:t>
            </a:r>
            <a:r>
              <a:rPr kumimoji="1" lang="en-US" altLang="ja-JP" dirty="0" err="1" smtClean="0"/>
              <a:t>ba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02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</a:t>
            </a:r>
            <a:r>
              <a:rPr kumimoji="1" lang="en-US" altLang="ja-JP" baseline="0" dirty="0" smtClean="0"/>
              <a:t> is the longest such prefix of the remaining suffix </a:t>
            </a:r>
            <a:r>
              <a:rPr kumimoji="1" lang="en-US" altLang="ja-JP" dirty="0" smtClean="0"/>
              <a:t>so f4 is a.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02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err="1" smtClean="0"/>
              <a:t>aabb</a:t>
            </a:r>
            <a:r>
              <a:rPr kumimoji="1" lang="en-US" altLang="ja-JP" baseline="0" dirty="0" smtClean="0"/>
              <a:t> is the longest such prefix of the remaining suffix </a:t>
            </a:r>
            <a:r>
              <a:rPr kumimoji="1" lang="en-US" altLang="ja-JP" dirty="0" smtClean="0"/>
              <a:t>so f5 is </a:t>
            </a:r>
            <a:r>
              <a:rPr kumimoji="1" lang="en-US" altLang="ja-JP" dirty="0" err="1" smtClean="0"/>
              <a:t>aabb</a:t>
            </a:r>
            <a:r>
              <a:rPr kumimoji="1" lang="en-US" altLang="ja-JP" dirty="0" smtClean="0"/>
              <a:t>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02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and so on</a:t>
            </a:r>
            <a:endParaRPr kumimoji="1" lang="ja-JP" altLang="en-US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in the next slides I introduce an existing algorithm to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compute RLZ online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02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err="1" smtClean="0"/>
              <a:t>kolpakov</a:t>
            </a:r>
            <a:r>
              <a:rPr kumimoji="1" lang="en-US" altLang="ja-JP" baseline="0" dirty="0" smtClean="0"/>
              <a:t> and </a:t>
            </a:r>
            <a:r>
              <a:rPr kumimoji="1" lang="en-US" altLang="ja-JP" baseline="0" dirty="0" err="1" smtClean="0"/>
              <a:t>kucherov</a:t>
            </a:r>
            <a:r>
              <a:rPr kumimoji="1" lang="en-US" altLang="ja-JP" baseline="0" dirty="0" smtClean="0"/>
              <a:t> proposed an online algorithm that computes RLZ in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 </a:t>
            </a:r>
            <a:r>
              <a:rPr lang="en-US" altLang="ja-JP" dirty="0" smtClean="0">
                <a:latin typeface="Times New Roman"/>
                <a:cs typeface="Times New Roman"/>
              </a:rPr>
              <a:t>log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/>
              <a:t>bits of space and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 </a:t>
            </a:r>
            <a:r>
              <a:rPr lang="en-US" altLang="ja-JP" dirty="0" smtClean="0">
                <a:latin typeface="Times New Roman"/>
                <a:cs typeface="Times New Roman"/>
              </a:rPr>
              <a:t>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/>
              <a:t>time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this algorithm constructs the suffix tree of the reversed</a:t>
            </a:r>
            <a:r>
              <a:rPr kumimoji="1" lang="en-US" altLang="ja-JP" baseline="0" dirty="0" smtClean="0"/>
              <a:t> prefixes of a given string online,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and computes the RLZ factors from the </a:t>
            </a:r>
            <a:r>
              <a:rPr kumimoji="1" lang="en-US" altLang="ja-JP" baseline="0" dirty="0" smtClean="0"/>
              <a:t>suffix tree</a:t>
            </a:r>
            <a:r>
              <a:rPr kumimoji="1" lang="en-US" altLang="ja-JP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err="1" smtClean="0"/>
              <a:t>Blumer</a:t>
            </a:r>
            <a:r>
              <a:rPr lang="en-US" altLang="ja-JP" sz="1200" dirty="0" err="1" smtClean="0">
                <a:latin typeface="+mn-lt"/>
              </a:rPr>
              <a:t>’</a:t>
            </a:r>
            <a:r>
              <a:rPr lang="en-US" altLang="ja-JP" sz="1200" dirty="0" err="1" smtClean="0"/>
              <a:t>s</a:t>
            </a:r>
            <a:r>
              <a:rPr lang="en-US" altLang="ja-JP" sz="1200" dirty="0" smtClean="0"/>
              <a:t> version of Weiner</a:t>
            </a:r>
            <a:r>
              <a:rPr lang="en-US" altLang="ja-JP" sz="1200" dirty="0" smtClean="0">
                <a:latin typeface="+mn-lt"/>
              </a:rPr>
              <a:t>’</a:t>
            </a:r>
            <a:r>
              <a:rPr lang="en-US" altLang="ja-JP" sz="1200" dirty="0" smtClean="0"/>
              <a:t>s</a:t>
            </a:r>
            <a:r>
              <a:rPr lang="en-US" altLang="ja-JP" sz="1200" baseline="0" dirty="0" smtClean="0"/>
              <a:t> suffix tree construction</a:t>
            </a:r>
            <a:r>
              <a:rPr lang="en-US" altLang="ja-JP" sz="1200" dirty="0" smtClean="0"/>
              <a:t> algorithm achieves the above complexity.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I give you </a:t>
            </a:r>
            <a:r>
              <a:rPr lang="en-US" altLang="ja-JP" sz="1200" dirty="0" smtClean="0"/>
              <a:t>an example.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928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consider</a:t>
            </a:r>
            <a:r>
              <a:rPr kumimoji="1" lang="en-US" altLang="ja-JP" baseline="0" dirty="0" smtClean="0"/>
              <a:t> this string.</a:t>
            </a:r>
          </a:p>
          <a:p>
            <a:r>
              <a:rPr kumimoji="1" lang="en-US" altLang="ja-JP" baseline="0" dirty="0" smtClean="0"/>
              <a:t>we begin with the suffix tree for the empty string consisting only of the root.</a:t>
            </a:r>
          </a:p>
          <a:p>
            <a:r>
              <a:rPr kumimoji="1" lang="en-US" altLang="ja-JP" baseline="0" dirty="0" smtClean="0"/>
              <a:t>we cannot traverse the tree with character a, so f1 is a.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25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an outline</a:t>
            </a:r>
            <a:r>
              <a:rPr kumimoji="1" lang="en-US" altLang="ja-JP" baseline="0" dirty="0" smtClean="0"/>
              <a:t> of my talk.</a:t>
            </a:r>
          </a:p>
          <a:p>
            <a:r>
              <a:rPr kumimoji="1" lang="en-US" altLang="ja-JP" baseline="0" dirty="0" smtClean="0"/>
              <a:t>this work is about online computation of reversed </a:t>
            </a:r>
            <a:r>
              <a:rPr kumimoji="1" lang="en-US" altLang="ja-JP" baseline="0" dirty="0" err="1" smtClean="0"/>
              <a:t>lempel-ziv</a:t>
            </a:r>
            <a:r>
              <a:rPr kumimoji="1" lang="en-US" altLang="ja-JP" baseline="0" dirty="0" smtClean="0"/>
              <a:t> factorization.</a:t>
            </a:r>
          </a:p>
          <a:p>
            <a:r>
              <a:rPr kumimoji="1" lang="en-US" altLang="ja-JP" baseline="0" dirty="0" smtClean="0"/>
              <a:t>first I review the online algorithm proposed by </a:t>
            </a:r>
            <a:r>
              <a:rPr kumimoji="1" lang="en-US" altLang="ja-JP" baseline="0" dirty="0" err="1" smtClean="0"/>
              <a:t>kolpakov</a:t>
            </a:r>
            <a:r>
              <a:rPr kumimoji="1" lang="en-US" altLang="ja-JP" baseline="0" dirty="0" smtClean="0"/>
              <a:t> and </a:t>
            </a:r>
            <a:r>
              <a:rPr kumimoji="1" lang="en-US" altLang="ja-JP" baseline="0" dirty="0" err="1" smtClean="0"/>
              <a:t>kucherov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then I present our new online algorithm which is more space efficient.</a:t>
            </a:r>
          </a:p>
          <a:p>
            <a:r>
              <a:rPr kumimoji="1" lang="en-US" altLang="ja-JP" baseline="0" dirty="0" smtClean="0"/>
              <a:t>after that I introduce a new variant of reversed </a:t>
            </a:r>
            <a:r>
              <a:rPr kumimoji="1" lang="en-US" altLang="ja-JP" baseline="0" dirty="0" err="1" smtClean="0"/>
              <a:t>lempel-ziv</a:t>
            </a:r>
            <a:r>
              <a:rPr kumimoji="1" lang="en-US" altLang="ja-JP" baseline="0" dirty="0" smtClean="0"/>
              <a:t> factorization which allows self-references.</a:t>
            </a:r>
          </a:p>
          <a:p>
            <a:r>
              <a:rPr kumimoji="1" lang="en-US" altLang="ja-JP" baseline="0" dirty="0" smtClean="0"/>
              <a:t>finally, I present two online algorithms to compute this variant.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807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update the suffix tree.</a:t>
            </a:r>
          </a:p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cannot traverse the tree with character b, so f2 is b.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253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update the suffix tree.</a:t>
            </a:r>
          </a:p>
          <a:p>
            <a:r>
              <a:rPr kumimoji="1" lang="en-US" altLang="ja-JP" dirty="0" err="1" smtClean="0"/>
              <a:t>ba</a:t>
            </a:r>
            <a:r>
              <a:rPr kumimoji="1" lang="en-US" altLang="ja-JP" baseline="0" dirty="0" smtClean="0"/>
              <a:t> is the longest prefix of this suffix presented in the suffix tree so f3 is </a:t>
            </a:r>
            <a:r>
              <a:rPr kumimoji="1" lang="en-US" altLang="ja-JP" baseline="0" dirty="0" err="1" smtClean="0"/>
              <a:t>ba</a:t>
            </a:r>
            <a:r>
              <a:rPr kumimoji="1" lang="en-US" altLang="ja-JP" baseline="0" dirty="0" smtClean="0"/>
              <a:t>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Stree</a:t>
            </a:r>
            <a:r>
              <a:rPr kumimoji="1" lang="ja-JP" altLang="en-US" dirty="0" smtClean="0"/>
              <a:t>を更新する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ba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tree</a:t>
            </a:r>
            <a:r>
              <a:rPr kumimoji="1" lang="ja-JP" altLang="en-US" dirty="0" smtClean="0"/>
              <a:t>をたどれて、これ以上は辿れないので、</a:t>
            </a:r>
            <a:r>
              <a:rPr kumimoji="1" lang="en-US" altLang="ja-JP" dirty="0" smtClean="0"/>
              <a:t>f3</a:t>
            </a:r>
            <a:r>
              <a:rPr kumimoji="1" lang="ja-JP" altLang="en-US" dirty="0" smtClean="0"/>
              <a:t>は</a:t>
            </a:r>
            <a:r>
              <a:rPr kumimoji="1" lang="en-US" altLang="ja-JP" dirty="0" err="1" smtClean="0"/>
              <a:t>ba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253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update the suffix tree.</a:t>
            </a:r>
          </a:p>
          <a:p>
            <a:r>
              <a:rPr kumimoji="1" lang="en-US" altLang="ja-JP" dirty="0" err="1" smtClean="0"/>
              <a:t>ba</a:t>
            </a:r>
            <a:r>
              <a:rPr kumimoji="1" lang="en-US" altLang="ja-JP" baseline="0" dirty="0" smtClean="0"/>
              <a:t> is the longest prefix of this suffix presented in the suffix tree so f3 is </a:t>
            </a:r>
            <a:r>
              <a:rPr kumimoji="1" lang="en-US" altLang="ja-JP" baseline="0" dirty="0" err="1" smtClean="0"/>
              <a:t>ba</a:t>
            </a:r>
            <a:r>
              <a:rPr kumimoji="1" lang="en-US" altLang="ja-JP" baseline="0" dirty="0" smtClean="0"/>
              <a:t>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Stree</a:t>
            </a:r>
            <a:r>
              <a:rPr kumimoji="1" lang="ja-JP" altLang="en-US" dirty="0" smtClean="0"/>
              <a:t>を更新する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ba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tree</a:t>
            </a:r>
            <a:r>
              <a:rPr kumimoji="1" lang="ja-JP" altLang="en-US" dirty="0" smtClean="0"/>
              <a:t>をたどれて、これ以上は辿れないので、</a:t>
            </a:r>
            <a:r>
              <a:rPr kumimoji="1" lang="en-US" altLang="ja-JP" dirty="0" smtClean="0"/>
              <a:t>f3</a:t>
            </a:r>
            <a:r>
              <a:rPr kumimoji="1" lang="ja-JP" altLang="en-US" dirty="0" smtClean="0"/>
              <a:t>は</a:t>
            </a:r>
            <a:r>
              <a:rPr kumimoji="1" lang="en-US" altLang="ja-JP" dirty="0" err="1" smtClean="0"/>
              <a:t>ba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253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continue the same procedure</a:t>
            </a:r>
            <a:r>
              <a:rPr kumimoji="1" lang="en-US" altLang="ja-JP" baseline="0" dirty="0" smtClean="0"/>
              <a:t> and obtain the reversed LZ factorization of this string.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253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continue the same procedure</a:t>
            </a:r>
            <a:r>
              <a:rPr kumimoji="1" lang="en-US" altLang="ja-JP" baseline="0" dirty="0" smtClean="0"/>
              <a:t> and obtain the reversed LZ factorization of this string.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2533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This suffix tree requires 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O</a:t>
            </a:r>
            <a:r>
              <a:rPr lang="en-US" altLang="ja-JP" sz="1200" dirty="0" smtClean="0">
                <a:latin typeface="Times New Roman"/>
                <a:cs typeface="Times New Roman"/>
              </a:rPr>
              <a:t>(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n </a:t>
            </a:r>
            <a:r>
              <a:rPr lang="en-US" altLang="ja-JP" sz="1200" dirty="0" smtClean="0">
                <a:latin typeface="Times New Roman"/>
                <a:cs typeface="Times New Roman"/>
              </a:rPr>
              <a:t>log 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1200" dirty="0" smtClean="0">
                <a:latin typeface="Times New Roman"/>
                <a:cs typeface="Times New Roman"/>
              </a:rPr>
              <a:t>) </a:t>
            </a:r>
            <a:r>
              <a:rPr lang="en-US" altLang="ja-JP" sz="1200" dirty="0" smtClean="0"/>
              <a:t>bits of space</a:t>
            </a:r>
            <a:endParaRPr lang="ja-JP" altLang="en-US" sz="1200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in this</a:t>
            </a:r>
            <a:r>
              <a:rPr kumimoji="1" lang="en-US" altLang="ja-JP" baseline="0" dirty="0" smtClean="0"/>
              <a:t> work </a:t>
            </a:r>
            <a:r>
              <a:rPr lang="en-US" altLang="ja-JP" sz="1200" dirty="0" smtClean="0">
                <a:solidFill>
                  <a:srgbClr val="000000"/>
                </a:solidFill>
              </a:rPr>
              <a:t>We propose a new online RLZ algorithm which uses only </a:t>
            </a:r>
            <a:r>
              <a:rPr lang="en-US" altLang="ja-JP" sz="1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lang="en-US" altLang="ja-JP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altLang="ja-JP" sz="1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 </a:t>
            </a:r>
            <a:r>
              <a:rPr lang="en-US" altLang="ja-JP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log </a:t>
            </a:r>
            <a:r>
              <a:rPr lang="en-US" altLang="ja-JP" sz="12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σ</a:t>
            </a:r>
            <a:r>
              <a:rPr lang="en-US" altLang="ja-JP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altLang="ja-JP" sz="1200" dirty="0" smtClean="0">
                <a:solidFill>
                  <a:srgbClr val="000000"/>
                </a:solidFill>
              </a:rPr>
              <a:t>bits of space,</a:t>
            </a:r>
            <a:r>
              <a:rPr lang="en-US" altLang="ja-JP" sz="1200" baseline="0" dirty="0" smtClean="0">
                <a:solidFill>
                  <a:srgbClr val="000000"/>
                </a:solidFill>
              </a:rPr>
              <a:t> </a:t>
            </a:r>
          </a:p>
          <a:p>
            <a:r>
              <a:rPr kumimoji="1" lang="en-US" altLang="ja-JP" sz="1200" baseline="0" dirty="0" smtClean="0">
                <a:solidFill>
                  <a:schemeClr val="tx1"/>
                </a:solidFill>
              </a:rPr>
              <a:t>where sigma is the alphabet size which is usually smaller than n.</a:t>
            </a:r>
            <a:endParaRPr kumimoji="1" lang="en-US" altLang="ja-JP" sz="1200" baseline="0" dirty="0" smtClean="0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253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to</a:t>
            </a:r>
            <a:r>
              <a:rPr kumimoji="1" lang="en-US" altLang="ja-JP" baseline="0" dirty="0" smtClean="0"/>
              <a:t> reduce space requirement, we </a:t>
            </a:r>
            <a:r>
              <a:rPr lang="en-US" altLang="ja-JP" dirty="0" smtClean="0">
                <a:latin typeface="+mn-lt"/>
              </a:rPr>
              <a:t>utilize the idea of </a:t>
            </a:r>
            <a:r>
              <a:rPr lang="en-US" altLang="ja-JP" dirty="0" err="1" smtClean="0">
                <a:latin typeface="+mn-lt"/>
              </a:rPr>
              <a:t>Starikovskaya’s</a:t>
            </a:r>
            <a:r>
              <a:rPr lang="en-US" altLang="ja-JP" dirty="0" smtClean="0">
                <a:latin typeface="+mn-lt"/>
              </a:rPr>
              <a:t> algorithm.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latin typeface="+mn-lt"/>
              </a:rPr>
              <a:t>It computes LZ factorization online in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>
                <a:latin typeface="+mn-lt"/>
              </a:rPr>
              <a:t>bits of space and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 </a:t>
            </a:r>
            <a:r>
              <a:rPr lang="en-US" altLang="ja-JP" dirty="0" smtClean="0">
                <a:latin typeface="Times New Roman"/>
                <a:cs typeface="Times New Roman"/>
              </a:rPr>
              <a:t>log</a:t>
            </a:r>
            <a:r>
              <a:rPr lang="en-US" altLang="ja-JP" baseline="30000" dirty="0" smtClean="0">
                <a:latin typeface="Times New Roman"/>
                <a:cs typeface="Times New Roman"/>
              </a:rPr>
              <a:t>2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)</a:t>
            </a:r>
            <a:r>
              <a:rPr lang="en-US" altLang="ja-JP" dirty="0" smtClean="0">
                <a:latin typeface="+mn-lt"/>
                <a:cs typeface="Times New Roman"/>
              </a:rPr>
              <a:t> </a:t>
            </a:r>
            <a:r>
              <a:rPr lang="en-US" altLang="ja-JP" dirty="0" smtClean="0">
                <a:latin typeface="+mn-lt"/>
              </a:rPr>
              <a:t>time.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>
              <a:latin typeface="+mn-lt"/>
            </a:endParaRPr>
          </a:p>
          <a:p>
            <a:pPr>
              <a:defRPr/>
            </a:pPr>
            <a:r>
              <a:rPr lang="en-US" altLang="ja-JP" dirty="0" smtClean="0"/>
              <a:t>We divide input string into blocks of length</a:t>
            </a:r>
            <a:r>
              <a:rPr lang="en-US" altLang="ja-JP" baseline="0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>
                <a:latin typeface="Times New Roman"/>
                <a:cs typeface="Times New Roman"/>
              </a:rPr>
              <a:t> which</a:t>
            </a:r>
            <a:r>
              <a:rPr lang="en-US" altLang="ja-JP" baseline="0" dirty="0" smtClean="0">
                <a:latin typeface="Times New Roman"/>
                <a:cs typeface="Times New Roman"/>
              </a:rPr>
              <a:t> is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dirty="0" err="1" smtClean="0">
                <a:latin typeface="Times New Roman"/>
                <a:cs typeface="Times New Roman"/>
              </a:rPr>
              <a:t>log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σ</a:t>
            </a:r>
            <a:r>
              <a:rPr lang="en-US" altLang="ja-JP" i="1" dirty="0" err="1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).</a:t>
            </a:r>
            <a:r>
              <a:rPr lang="en-US" altLang="ja-JP" dirty="0" smtClean="0"/>
              <a:t> </a:t>
            </a:r>
          </a:p>
          <a:p>
            <a:pPr>
              <a:defRPr/>
            </a:pPr>
            <a:r>
              <a:rPr lang="en-US" altLang="ja-JP" dirty="0" smtClean="0"/>
              <a:t>Each block is replaced by a meta-character.</a:t>
            </a:r>
            <a:endParaRPr lang="en-US" altLang="ja-JP" dirty="0" smtClean="0">
              <a:cs typeface="Times New Roman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I give you an</a:t>
            </a:r>
            <a:r>
              <a:rPr lang="en-US" altLang="ja-JP" baseline="0" dirty="0" smtClean="0"/>
              <a:t> example</a:t>
            </a:r>
            <a:r>
              <a:rPr lang="en-US" altLang="ja-JP" baseline="0" dirty="0" smtClean="0"/>
              <a:t>.</a:t>
            </a:r>
            <a:endParaRPr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796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let</a:t>
            </a:r>
            <a:r>
              <a:rPr lang="en-US" altLang="ja-JP" baseline="0" dirty="0" smtClean="0"/>
              <a:t> </a:t>
            </a:r>
            <a:r>
              <a:rPr lang="en-US" altLang="ja-JP" baseline="0" dirty="0" smtClean="0"/>
              <a:t>r be three, then this string is divided into these blocks.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796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>
                <a:latin typeface="+mn-lt"/>
              </a:rPr>
              <a:t>these blocks are replaced by meta-characters like this.</a:t>
            </a:r>
            <a:endParaRPr lang="en-US" altLang="ja-JP" dirty="0" smtClean="0">
              <a:latin typeface="+mn-lt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796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+mn-lt"/>
              </a:rPr>
              <a:t>For a factor </a:t>
            </a:r>
            <a:r>
              <a:rPr lang="en-US" altLang="ja-JP" i="1" dirty="0" smtClean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+mn-lt"/>
              </a:rPr>
              <a:t> of length shorter than 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>
                <a:latin typeface="+mn-lt"/>
              </a:rPr>
              <a:t>, we use the suffix </a:t>
            </a:r>
            <a:r>
              <a:rPr lang="en-US" altLang="ja-JP" dirty="0" err="1" smtClean="0">
                <a:latin typeface="+mn-lt"/>
              </a:rPr>
              <a:t>trie</a:t>
            </a:r>
            <a:r>
              <a:rPr lang="en-US" altLang="ja-JP" dirty="0" smtClean="0">
                <a:latin typeface="+mn-lt"/>
              </a:rPr>
              <a:t> of the reversed </a:t>
            </a:r>
            <a:r>
              <a:rPr lang="en-US" altLang="ja-JP" dirty="0" err="1" smtClean="0">
                <a:latin typeface="+mn-lt"/>
              </a:rPr>
              <a:t>subwords</a:t>
            </a:r>
            <a:r>
              <a:rPr lang="en-US" altLang="ja-JP" dirty="0" smtClean="0">
                <a:latin typeface="+mn-lt"/>
              </a:rPr>
              <a:t> of length </a:t>
            </a:r>
            <a:r>
              <a:rPr lang="en-US" altLang="ja-JP" dirty="0" smtClean="0">
                <a:latin typeface="Times New Roman"/>
                <a:cs typeface="Times New Roman"/>
              </a:rPr>
              <a:t>2</a:t>
            </a:r>
            <a:r>
              <a:rPr lang="en-US" altLang="ja-JP" i="1" dirty="0" smtClean="0">
                <a:latin typeface="Times New Roman"/>
                <a:cs typeface="Times New Roman"/>
              </a:rPr>
              <a:t>r, starting at block borders</a:t>
            </a:r>
            <a:r>
              <a:rPr lang="en-US" altLang="ja-JP" dirty="0" smtClean="0"/>
              <a:t>.</a:t>
            </a:r>
          </a:p>
          <a:p>
            <a:pPr>
              <a:defRPr/>
            </a:pPr>
            <a:r>
              <a:rPr lang="en-US" altLang="ja-JP" dirty="0" smtClean="0">
                <a:latin typeface="+mn-lt"/>
              </a:rPr>
              <a:t>we</a:t>
            </a:r>
            <a:r>
              <a:rPr lang="en-US" altLang="ja-JP" baseline="0" dirty="0" smtClean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can find </a:t>
            </a:r>
            <a:r>
              <a:rPr lang="en-US" altLang="ja-JP" i="1" dirty="0" smtClean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+mn-lt"/>
              </a:rPr>
              <a:t> in little </a:t>
            </a:r>
            <a:r>
              <a:rPr lang="en-US" altLang="ja-JP" i="1" dirty="0" smtClean="0">
                <a:latin typeface="Times New Roman"/>
                <a:cs typeface="Times New Roman"/>
              </a:rPr>
              <a:t>o 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)</a:t>
            </a:r>
            <a:r>
              <a:rPr lang="en-US" altLang="ja-JP" dirty="0" smtClean="0">
                <a:latin typeface="+mn-lt"/>
              </a:rPr>
              <a:t> bits of space and </a:t>
            </a:r>
            <a:r>
              <a:rPr lang="en-US" altLang="ja-JP" i="1" dirty="0" smtClean="0">
                <a:latin typeface="Times New Roman"/>
                <a:cs typeface="Times New Roman"/>
              </a:rPr>
              <a:t>this</a:t>
            </a:r>
            <a:r>
              <a:rPr lang="en-US" altLang="ja-JP" dirty="0" smtClean="0">
                <a:latin typeface="+mn-lt"/>
              </a:rPr>
              <a:t> time</a:t>
            </a:r>
            <a:r>
              <a:rPr lang="en-US" altLang="ja-JP" dirty="0" smtClean="0"/>
              <a:t>.</a:t>
            </a:r>
          </a:p>
          <a:p>
            <a:pPr>
              <a:defRPr/>
            </a:pPr>
            <a:endParaRPr lang="en-US" altLang="ja-JP" dirty="0" smtClean="0"/>
          </a:p>
          <a:p>
            <a:pPr>
              <a:spcBef>
                <a:spcPts val="1500"/>
              </a:spcBef>
              <a:defRPr/>
            </a:pPr>
            <a:r>
              <a:rPr lang="en-US" altLang="ja-JP" dirty="0" smtClean="0">
                <a:latin typeface="+mn-lt"/>
              </a:rPr>
              <a:t>For a factor </a:t>
            </a:r>
            <a:r>
              <a:rPr lang="en-US" altLang="ja-JP" i="1" dirty="0" smtClean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+mn-lt"/>
              </a:rPr>
              <a:t> of length at least 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>
                <a:latin typeface="+mn-lt"/>
              </a:rPr>
              <a:t>, we use the suffix tree of the reversed blocks.</a:t>
            </a:r>
          </a:p>
          <a:p>
            <a:pPr>
              <a:spcBef>
                <a:spcPts val="1500"/>
              </a:spcBef>
              <a:defRPr/>
            </a:pPr>
            <a:r>
              <a:rPr lang="en-US" altLang="ja-JP" dirty="0" smtClean="0">
                <a:latin typeface="+mn-lt"/>
              </a:rPr>
              <a:t>we</a:t>
            </a:r>
            <a:r>
              <a:rPr lang="en-US" altLang="ja-JP" baseline="0" dirty="0" smtClean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can find </a:t>
            </a:r>
            <a:r>
              <a:rPr lang="en-US" altLang="ja-JP" i="1" dirty="0" smtClean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+mn-lt"/>
              </a:rPr>
              <a:t> in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</a:t>
            </a:r>
            <a:r>
              <a:rPr lang="en-US" altLang="ja-JP" dirty="0" smtClean="0">
                <a:latin typeface="+mn-lt"/>
                <a:cs typeface="Times New Roman"/>
              </a:rPr>
              <a:t> </a:t>
            </a:r>
            <a:r>
              <a:rPr lang="en-US" altLang="ja-JP" dirty="0" smtClean="0">
                <a:latin typeface="+mn-lt"/>
              </a:rPr>
              <a:t>bits of space and </a:t>
            </a:r>
            <a:r>
              <a:rPr lang="en-US" altLang="ja-JP" i="1" dirty="0" smtClean="0">
                <a:latin typeface="Times New Roman"/>
                <a:cs typeface="Times New Roman"/>
              </a:rPr>
              <a:t>this </a:t>
            </a:r>
            <a:r>
              <a:rPr lang="en-US" altLang="ja-JP" dirty="0" smtClean="0">
                <a:latin typeface="+mn-lt"/>
              </a:rPr>
              <a:t>time</a:t>
            </a:r>
            <a:r>
              <a:rPr lang="en-US" altLang="ja-JP" dirty="0" smtClean="0">
                <a:latin typeface="+mn-lt"/>
              </a:rPr>
              <a:t>.</a:t>
            </a:r>
            <a:endParaRPr lang="en-US" altLang="ja-JP" dirty="0" smtClean="0"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06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in</a:t>
            </a:r>
            <a:r>
              <a:rPr lang="en-US" altLang="ja-JP" baseline="0" dirty="0" smtClean="0"/>
              <a:t> 1977, </a:t>
            </a:r>
            <a:r>
              <a:rPr lang="en-US" altLang="ja-JP" baseline="0" dirty="0" err="1" smtClean="0"/>
              <a:t>ziv</a:t>
            </a:r>
            <a:r>
              <a:rPr lang="en-US" altLang="ja-JP" baseline="0" dirty="0" smtClean="0"/>
              <a:t> and </a:t>
            </a:r>
            <a:r>
              <a:rPr lang="en-US" altLang="ja-JP" baseline="0" dirty="0" err="1" smtClean="0"/>
              <a:t>lempel</a:t>
            </a:r>
            <a:r>
              <a:rPr lang="en-US" altLang="ja-JP" baseline="0" dirty="0" smtClean="0"/>
              <a:t> proposed LZ factorization which is useful for data compression and so on.</a:t>
            </a:r>
          </a:p>
          <a:p>
            <a:r>
              <a:rPr lang="en-US" altLang="ja-JP" dirty="0" smtClean="0"/>
              <a:t>in 2009, </a:t>
            </a:r>
            <a:r>
              <a:rPr lang="en-US" altLang="ja-JP" dirty="0" err="1" smtClean="0"/>
              <a:t>kolpakov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kucherov</a:t>
            </a:r>
            <a:r>
              <a:rPr lang="en-US" altLang="ja-JP" dirty="0" smtClean="0"/>
              <a:t> proposed reversed LZ factorization which</a:t>
            </a:r>
            <a:r>
              <a:rPr lang="en-US" altLang="ja-JP" baseline="0" dirty="0" smtClean="0"/>
              <a:t> is useful for finding gapped palindromes and so on.</a:t>
            </a:r>
          </a:p>
          <a:p>
            <a:endParaRPr lang="en-US" altLang="ja-JP" baseline="0" dirty="0" smtClean="0"/>
          </a:p>
          <a:p>
            <a:r>
              <a:rPr lang="en-US" altLang="ja-JP" dirty="0" smtClean="0"/>
              <a:t>in the following</a:t>
            </a:r>
            <a:r>
              <a:rPr lang="en-US" altLang="ja-JP" baseline="0" dirty="0" smtClean="0"/>
              <a:t> slides I explain the difference between them.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000000"/>
                </a:solidFill>
              </a:rPr>
              <a:t>.</a:t>
            </a:r>
            <a:endParaRPr kumimoji="1"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4121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500"/>
              </a:spcBef>
              <a:defRPr/>
            </a:pPr>
            <a:r>
              <a:rPr lang="en-US" altLang="ja-JP" dirty="0" smtClean="0">
                <a:latin typeface="+mn-lt"/>
              </a:rPr>
              <a:t>therefore</a:t>
            </a:r>
            <a:r>
              <a:rPr lang="en-US" altLang="ja-JP" baseline="0" dirty="0" smtClean="0">
                <a:latin typeface="+mn-lt"/>
              </a:rPr>
              <a:t>, </a:t>
            </a:r>
            <a:r>
              <a:rPr lang="en-US" altLang="ja-JP" sz="1200" dirty="0" smtClean="0">
                <a:latin typeface="+mn-lt"/>
              </a:rPr>
              <a:t>We can compute RLZ without self-references online in 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O</a:t>
            </a:r>
            <a:r>
              <a:rPr lang="en-US" altLang="ja-JP" sz="1200" dirty="0" smtClean="0">
                <a:latin typeface="Times New Roman"/>
                <a:cs typeface="Times New Roman"/>
              </a:rPr>
              <a:t>(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1200" dirty="0" smtClean="0">
                <a:latin typeface="Times New Roman"/>
                <a:cs typeface="Times New Roman"/>
              </a:rPr>
              <a:t> log </a:t>
            </a:r>
            <a:r>
              <a:rPr lang="en-US" altLang="ja-JP" sz="1200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sz="1200" dirty="0" smtClean="0">
                <a:latin typeface="Times New Roman"/>
                <a:cs typeface="Times New Roman"/>
              </a:rPr>
              <a:t>)</a:t>
            </a:r>
            <a:r>
              <a:rPr lang="en-US" altLang="ja-JP" sz="1200" dirty="0" smtClean="0">
                <a:latin typeface="+mn-lt"/>
              </a:rPr>
              <a:t> bits of space and 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O</a:t>
            </a:r>
            <a:r>
              <a:rPr lang="en-US" altLang="ja-JP" sz="1200" dirty="0" smtClean="0">
                <a:latin typeface="Times New Roman"/>
                <a:cs typeface="Times New Roman"/>
              </a:rPr>
              <a:t>(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n </a:t>
            </a:r>
            <a:r>
              <a:rPr lang="en-US" altLang="ja-JP" sz="1200" dirty="0" smtClean="0">
                <a:latin typeface="Times New Roman"/>
                <a:cs typeface="Times New Roman"/>
              </a:rPr>
              <a:t>log</a:t>
            </a:r>
            <a:r>
              <a:rPr lang="en-US" altLang="ja-JP" sz="1200" baseline="30000" dirty="0" smtClean="0">
                <a:latin typeface="Times New Roman"/>
                <a:cs typeface="Times New Roman"/>
              </a:rPr>
              <a:t>2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1200" dirty="0" smtClean="0">
                <a:latin typeface="Times New Roman"/>
                <a:cs typeface="Times New Roman"/>
              </a:rPr>
              <a:t>) </a:t>
            </a:r>
            <a:r>
              <a:rPr lang="en-US" altLang="ja-JP" sz="1200" dirty="0" smtClean="0">
                <a:latin typeface="+mn-lt"/>
              </a:rPr>
              <a:t>time.</a:t>
            </a:r>
          </a:p>
          <a:p>
            <a:pPr>
              <a:spcBef>
                <a:spcPts val="1500"/>
              </a:spcBef>
              <a:defRPr/>
            </a:pPr>
            <a:endParaRPr lang="en-US" altLang="ja-JP" sz="1200" dirty="0" smtClean="0">
              <a:latin typeface="+mn-lt"/>
            </a:endParaRPr>
          </a:p>
          <a:p>
            <a:pPr>
              <a:spcBef>
                <a:spcPts val="1500"/>
              </a:spcBef>
              <a:defRPr/>
            </a:pPr>
            <a:r>
              <a:rPr lang="ja-JP" altLang="en-US" sz="1200" dirty="0" smtClean="0">
                <a:latin typeface="+mn-lt"/>
              </a:rPr>
              <a:t>聞かれた時用に</a:t>
            </a:r>
            <a:r>
              <a:rPr lang="en-US" altLang="ja-JP" sz="1200" dirty="0" smtClean="0">
                <a:latin typeface="+mn-lt"/>
              </a:rPr>
              <a:t>tree</a:t>
            </a:r>
            <a:r>
              <a:rPr lang="ja-JP" altLang="en-US" sz="1200" dirty="0" smtClean="0">
                <a:latin typeface="+mn-lt"/>
              </a:rPr>
              <a:t>の作り方あったがいいっちゃない</a:t>
            </a:r>
          </a:p>
          <a:p>
            <a:pPr>
              <a:spcBef>
                <a:spcPts val="1500"/>
              </a:spcBef>
              <a:defRPr/>
            </a:pPr>
            <a:endParaRPr lang="en-US" altLang="ja-JP" dirty="0"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0669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2400" baseline="0" dirty="0" smtClean="0"/>
              <a:t>next I talk about a new variant of reversed LZ factorization which allows self-references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8074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aseline="0" dirty="0" smtClean="0"/>
              <a:t>before </a:t>
            </a:r>
            <a:r>
              <a:rPr kumimoji="1" lang="en-US" altLang="ja-JP" sz="1200" baseline="0" dirty="0" smtClean="0"/>
              <a:t>that, I review LZ factorization allowing self-references, </a:t>
            </a:r>
          </a:p>
          <a:p>
            <a:r>
              <a:rPr kumimoji="1" lang="en-US" altLang="ja-JP" sz="1200" baseline="0" dirty="0" smtClean="0"/>
              <a:t>which was proposed by </a:t>
            </a:r>
            <a:r>
              <a:rPr kumimoji="1" lang="en-US" altLang="ja-JP" sz="1200" baseline="0" dirty="0" err="1" smtClean="0"/>
              <a:t>Ziv</a:t>
            </a:r>
            <a:r>
              <a:rPr kumimoji="1" lang="en-US" altLang="ja-JP" sz="1200" baseline="0" dirty="0" smtClean="0"/>
              <a:t> and Lempel in 1977</a:t>
            </a:r>
          </a:p>
          <a:p>
            <a:endParaRPr kumimoji="1"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LZ factorization with self-references of string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 smtClean="0"/>
              <a:t> of length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/>
              <a:t> is a factorization</a:t>
            </a:r>
            <a:r>
              <a:rPr lang="en-US" altLang="ja-JP" i="1" dirty="0" smtClean="0">
                <a:latin typeface="Times New Roman"/>
                <a:cs typeface="Times New Roman"/>
              </a:rPr>
              <a:t> t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1,</a:t>
            </a:r>
            <a:r>
              <a:rPr lang="en-US" altLang="ja-JP" i="1" baseline="0" dirty="0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2,</a:t>
            </a:r>
            <a:r>
              <a:rPr lang="en-US" altLang="ja-JP" i="1" dirty="0" smtClean="0">
                <a:latin typeface="Times New Roman"/>
                <a:cs typeface="Times New Roman"/>
              </a:rPr>
              <a:t>.</a:t>
            </a:r>
            <a:r>
              <a:rPr lang="en-US" altLang="ja-JP" i="1" baseline="0" dirty="0" smtClean="0">
                <a:latin typeface="Times New Roman"/>
                <a:cs typeface="Times New Roman"/>
              </a:rPr>
              <a:t> to </a:t>
            </a:r>
            <a:r>
              <a:rPr lang="en-US" altLang="ja-JP" i="1" dirty="0" smtClean="0">
                <a:latin typeface="Times New Roman"/>
                <a:cs typeface="Times New Roman"/>
              </a:rPr>
              <a:t>,t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m </a:t>
            </a:r>
            <a:r>
              <a:rPr lang="en-US" altLang="ja-JP" dirty="0" smtClean="0"/>
              <a:t>such that</a:t>
            </a:r>
          </a:p>
          <a:p>
            <a:r>
              <a:rPr kumimoji="1" lang="en-US" altLang="ja-JP" dirty="0" smtClean="0"/>
              <a:t>each </a:t>
            </a:r>
            <a:r>
              <a:rPr kumimoji="1" lang="en-US" altLang="ja-JP" dirty="0" err="1" smtClean="0"/>
              <a:t>ti</a:t>
            </a:r>
            <a:r>
              <a:rPr kumimoji="1" lang="en-US" altLang="ja-JP" dirty="0" smtClean="0"/>
              <a:t> is the longest non-empty</a:t>
            </a:r>
            <a:r>
              <a:rPr kumimoji="1" lang="en-US" altLang="ja-JP" baseline="0" dirty="0" smtClean="0"/>
              <a:t> prefix of this(</a:t>
            </a:r>
            <a:r>
              <a:rPr kumimoji="1" lang="ja-JP" altLang="en-US" baseline="0" dirty="0" smtClean="0"/>
              <a:t>さす</a:t>
            </a:r>
            <a:r>
              <a:rPr kumimoji="1" lang="en-US" altLang="ja-JP" baseline="0" dirty="0" smtClean="0"/>
              <a:t>) suffix that is also a substring of this</a:t>
            </a:r>
            <a:r>
              <a:rPr kumimoji="1" lang="ja-JP" altLang="en-US" baseline="0" dirty="0" smtClean="0"/>
              <a:t>（さす）</a:t>
            </a:r>
            <a:r>
              <a:rPr kumimoji="1" lang="en-US" altLang="ja-JP" baseline="0" dirty="0" smtClean="0"/>
              <a:t> prefix, if such exists.</a:t>
            </a:r>
          </a:p>
          <a:p>
            <a:r>
              <a:rPr kumimoji="1" lang="en-US" altLang="ja-JP" baseline="0" dirty="0" smtClean="0"/>
              <a:t>note that this</a:t>
            </a:r>
            <a:r>
              <a:rPr kumimoji="1" lang="ja-JP" altLang="en-US" baseline="0" dirty="0" smtClean="0"/>
              <a:t>（表示する）</a:t>
            </a:r>
            <a:r>
              <a:rPr kumimoji="1" lang="en-US" altLang="ja-JP" baseline="0" dirty="0" smtClean="0"/>
              <a:t> allows self-references.</a:t>
            </a:r>
          </a:p>
          <a:p>
            <a:r>
              <a:rPr kumimoji="1" lang="en-US" altLang="ja-JP" baseline="0" dirty="0" smtClean="0"/>
              <a:t>otherwise, </a:t>
            </a:r>
            <a:r>
              <a:rPr kumimoji="1" lang="en-US" altLang="ja-JP" baseline="0" dirty="0" err="1" smtClean="0"/>
              <a:t>ti</a:t>
            </a:r>
            <a:r>
              <a:rPr kumimoji="1" lang="en-US" altLang="ja-JP" baseline="0" dirty="0" smtClean="0"/>
              <a:t> is a single character.</a:t>
            </a:r>
          </a:p>
          <a:p>
            <a:r>
              <a:rPr kumimoji="1" lang="en-US" altLang="ja-JP" baseline="0" dirty="0" err="1" smtClean="0"/>
              <a:t>i</a:t>
            </a:r>
            <a:r>
              <a:rPr kumimoji="1" lang="en-US" altLang="ja-JP" baseline="0" dirty="0" smtClean="0"/>
              <a:t> give you an example. 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312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smtClean="0"/>
              <a:t>first character does not appear previously, so t1 is a.</a:t>
            </a:r>
          </a:p>
          <a:p>
            <a:r>
              <a:rPr kumimoji="1" lang="en-US" altLang="ja-JP" baseline="0" dirty="0" smtClean="0"/>
              <a:t>and t2 is b.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dirty="0" smtClean="0"/>
              <a:t>b</a:t>
            </a:r>
            <a:r>
              <a:rPr kumimoji="1" lang="en-US" altLang="ja-JP" baseline="0" dirty="0" smtClean="0"/>
              <a:t> is the longest prefix of the remaining suffix that also appears in the prefix consisting of the previous factors.</a:t>
            </a:r>
          </a:p>
          <a:p>
            <a:r>
              <a:rPr kumimoji="1" lang="en-US" altLang="ja-JP" dirty="0" smtClean="0"/>
              <a:t>so t3 is b.</a:t>
            </a:r>
            <a:endParaRPr kumimoji="1" lang="ja-JP" altLang="en-US" dirty="0" smtClean="0"/>
          </a:p>
          <a:p>
            <a:endParaRPr kumimoji="1" lang="en-US" altLang="ja-JP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312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a is the longest such prefix of the remaining suffix </a:t>
            </a:r>
            <a:r>
              <a:rPr kumimoji="1" lang="en-US" altLang="ja-JP" dirty="0" smtClean="0"/>
              <a:t>so t4 is a.</a:t>
            </a: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312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err="1" smtClean="0"/>
              <a:t>aaa</a:t>
            </a:r>
            <a:r>
              <a:rPr kumimoji="1" lang="en-US" altLang="ja-JP" baseline="0" dirty="0" smtClean="0"/>
              <a:t> is the longest prefix of the remaining suffix which has an occurrence starting prior to t5.</a:t>
            </a:r>
          </a:p>
          <a:p>
            <a:r>
              <a:rPr kumimoji="1" lang="en-US" altLang="ja-JP" dirty="0" smtClean="0"/>
              <a:t>so t5 is </a:t>
            </a:r>
            <a:r>
              <a:rPr kumimoji="1" lang="en-US" altLang="ja-JP" dirty="0" err="1" smtClean="0"/>
              <a:t>aaa</a:t>
            </a:r>
            <a:r>
              <a:rPr kumimoji="1" lang="en-US" altLang="ja-JP" dirty="0" smtClean="0"/>
              <a:t>.</a:t>
            </a:r>
          </a:p>
          <a:p>
            <a:r>
              <a:rPr kumimoji="1" lang="en-US" altLang="ja-JP" dirty="0" smtClean="0"/>
              <a:t>and so on</a:t>
            </a: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312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similarly, we</a:t>
            </a:r>
            <a:r>
              <a:rPr lang="en-US" altLang="ja-JP" baseline="0" dirty="0" smtClean="0"/>
              <a:t> propose a variant of reversed LZ factorization which allows self-references</a:t>
            </a:r>
            <a:endParaRPr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reversed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LZ factorization with self-references of string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 smtClean="0"/>
              <a:t> of length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/>
              <a:t> is a factorization</a:t>
            </a:r>
            <a:r>
              <a:rPr lang="en-US" altLang="ja-JP" i="1" dirty="0" smtClean="0">
                <a:latin typeface="Times New Roman"/>
                <a:cs typeface="Times New Roman"/>
              </a:rPr>
              <a:t> g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1,</a:t>
            </a:r>
            <a:r>
              <a:rPr lang="en-US" altLang="ja-JP" i="1" baseline="0" dirty="0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2,</a:t>
            </a:r>
            <a:r>
              <a:rPr lang="en-US" altLang="ja-JP" i="1" dirty="0" smtClean="0">
                <a:latin typeface="Times New Roman"/>
                <a:cs typeface="Times New Roman"/>
              </a:rPr>
              <a:t>.</a:t>
            </a:r>
            <a:r>
              <a:rPr lang="en-US" altLang="ja-JP" i="1" baseline="0" dirty="0" smtClean="0">
                <a:latin typeface="Times New Roman"/>
                <a:cs typeface="Times New Roman"/>
              </a:rPr>
              <a:t> to </a:t>
            </a:r>
            <a:r>
              <a:rPr lang="en-US" altLang="ja-JP" i="1" baseline="0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m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dirty="0" smtClean="0"/>
              <a:t>such that</a:t>
            </a:r>
          </a:p>
          <a:p>
            <a:r>
              <a:rPr kumimoji="1" lang="en-US" altLang="ja-JP" dirty="0" smtClean="0"/>
              <a:t>each </a:t>
            </a:r>
            <a:r>
              <a:rPr kumimoji="1" lang="en-US" altLang="ja-JP" dirty="0" err="1" smtClean="0"/>
              <a:t>gi</a:t>
            </a:r>
            <a:r>
              <a:rPr kumimoji="1" lang="en-US" altLang="ja-JP" dirty="0" smtClean="0"/>
              <a:t> is the longest non-empty</a:t>
            </a:r>
            <a:r>
              <a:rPr kumimoji="1" lang="en-US" altLang="ja-JP" baseline="0" dirty="0" smtClean="0"/>
              <a:t> prefix of this suffix that is also a substring of this reversed prefix, if such exists.</a:t>
            </a:r>
          </a:p>
          <a:p>
            <a:r>
              <a:rPr kumimoji="1" lang="en-US" altLang="ja-JP" baseline="0" dirty="0" smtClean="0"/>
              <a:t>note that this allows self-references to the reversed direction.(</a:t>
            </a:r>
            <a:r>
              <a:rPr kumimoji="1" lang="ja-JP" altLang="en-US" baseline="0" dirty="0" smtClean="0"/>
              <a:t>ふきだし</a:t>
            </a:r>
            <a:r>
              <a:rPr kumimoji="1" lang="en-US" altLang="ja-JP" baseline="0" dirty="0" smtClean="0"/>
              <a:t>)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otherwise, </a:t>
            </a:r>
            <a:r>
              <a:rPr kumimoji="1" lang="en-US" altLang="ja-JP" baseline="0" dirty="0" err="1" smtClean="0"/>
              <a:t>gi</a:t>
            </a:r>
            <a:r>
              <a:rPr kumimoji="1" lang="en-US" altLang="ja-JP" baseline="0" dirty="0" smtClean="0"/>
              <a:t> is a single character.</a:t>
            </a:r>
          </a:p>
          <a:p>
            <a:r>
              <a:rPr kumimoji="1" lang="en-US" altLang="ja-JP" baseline="0" dirty="0" err="1" smtClean="0"/>
              <a:t>i</a:t>
            </a:r>
            <a:r>
              <a:rPr kumimoji="1" lang="en-US" altLang="ja-JP" baseline="0" dirty="0" smtClean="0"/>
              <a:t> give you an example. 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5195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g1 </a:t>
            </a:r>
            <a:r>
              <a:rPr kumimoji="1" lang="en-US" altLang="ja-JP" baseline="0" dirty="0" smtClean="0"/>
              <a:t>is a.</a:t>
            </a:r>
          </a:p>
          <a:p>
            <a:r>
              <a:rPr kumimoji="1" lang="en-US" altLang="ja-JP" baseline="0" dirty="0" smtClean="0"/>
              <a:t>now</a:t>
            </a:r>
            <a:r>
              <a:rPr kumimoji="1" lang="en-US" altLang="ja-JP" baseline="0" dirty="0"/>
              <a:t> </a:t>
            </a:r>
            <a:r>
              <a:rPr kumimoji="1" lang="en-US" altLang="ja-JP" baseline="0" dirty="0" smtClean="0"/>
              <a:t>consider g2</a:t>
            </a:r>
          </a:p>
          <a:p>
            <a:r>
              <a:rPr kumimoji="1" lang="en-US" altLang="ja-JP" dirty="0" smtClean="0"/>
              <a:t>g2</a:t>
            </a:r>
            <a:r>
              <a:rPr kumimoji="1" lang="en-US" altLang="ja-JP" baseline="0" dirty="0" smtClean="0"/>
              <a:t> is a self-referencing factor which is </a:t>
            </a:r>
            <a:r>
              <a:rPr kumimoji="1" lang="en-US" altLang="ja-JP" baseline="0" dirty="0" err="1" smtClean="0"/>
              <a:t>bba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5195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g3</a:t>
            </a:r>
            <a:r>
              <a:rPr kumimoji="1" lang="en-US" altLang="ja-JP" baseline="0" dirty="0" smtClean="0"/>
              <a:t> is a self-referencing factor which is </a:t>
            </a:r>
            <a:r>
              <a:rPr kumimoji="1" lang="en-US" altLang="ja-JP" baseline="0" dirty="0" err="1" smtClean="0"/>
              <a:t>aaabb</a:t>
            </a:r>
            <a:r>
              <a:rPr kumimoji="1" lang="en-US" altLang="ja-JP" baseline="0" dirty="0" smtClean="0"/>
              <a:t>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5195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this is the reversed LZ factorization with self-references of this string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51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first, I review</a:t>
            </a:r>
            <a:r>
              <a:rPr lang="en-US" altLang="ja-JP" baseline="0" dirty="0" smtClean="0"/>
              <a:t> the definition of a variant of LZ factorization which does not allow self-references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LZ factorization without self-references of string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 smtClean="0"/>
              <a:t> of length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/>
              <a:t> is a factorization</a:t>
            </a:r>
            <a:r>
              <a:rPr lang="en-US" altLang="ja-JP" i="1" dirty="0" smtClean="0">
                <a:latin typeface="Times New Roman"/>
                <a:cs typeface="Times New Roman"/>
              </a:rPr>
              <a:t> s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1,</a:t>
            </a:r>
            <a:r>
              <a:rPr lang="en-US" altLang="ja-JP" i="1" dirty="0" smtClean="0">
                <a:latin typeface="Times New Roman"/>
                <a:cs typeface="Times New Roman"/>
              </a:rPr>
              <a:t>s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2,</a:t>
            </a:r>
            <a:r>
              <a:rPr lang="en-US" altLang="ja-JP" i="1" dirty="0" smtClean="0">
                <a:latin typeface="Times New Roman"/>
                <a:cs typeface="Times New Roman"/>
              </a:rPr>
              <a:t>.</a:t>
            </a:r>
            <a:r>
              <a:rPr lang="en-US" altLang="ja-JP" i="1" baseline="0" dirty="0" smtClean="0">
                <a:latin typeface="Times New Roman"/>
                <a:cs typeface="Times New Roman"/>
              </a:rPr>
              <a:t> to </a:t>
            </a:r>
            <a:r>
              <a:rPr lang="en-US" altLang="ja-JP" i="1" dirty="0" smtClean="0">
                <a:latin typeface="Times New Roman"/>
                <a:cs typeface="Times New Roman"/>
              </a:rPr>
              <a:t>,</a:t>
            </a:r>
            <a:r>
              <a:rPr lang="en-US" altLang="ja-JP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m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dirty="0" smtClean="0"/>
              <a:t>such that</a:t>
            </a:r>
          </a:p>
          <a:p>
            <a:r>
              <a:rPr kumimoji="1" lang="en-US" altLang="ja-JP" dirty="0" smtClean="0"/>
              <a:t>each </a:t>
            </a:r>
            <a:r>
              <a:rPr kumimoji="1" lang="en-US" altLang="ja-JP" dirty="0" err="1" smtClean="0"/>
              <a:t>si</a:t>
            </a:r>
            <a:r>
              <a:rPr kumimoji="1" lang="en-US" altLang="ja-JP" dirty="0" smtClean="0"/>
              <a:t> is the longest non-empty</a:t>
            </a:r>
            <a:r>
              <a:rPr kumimoji="1" lang="en-US" altLang="ja-JP" baseline="0" dirty="0" smtClean="0"/>
              <a:t> prefix of this(</a:t>
            </a:r>
            <a:r>
              <a:rPr kumimoji="1" lang="ja-JP" altLang="en-US" baseline="0" dirty="0" smtClean="0"/>
              <a:t>さす</a:t>
            </a:r>
            <a:r>
              <a:rPr kumimoji="1" lang="en-US" altLang="ja-JP" baseline="0" dirty="0" smtClean="0"/>
              <a:t>) suffix that is also a substring of this</a:t>
            </a:r>
            <a:r>
              <a:rPr kumimoji="1" lang="ja-JP" altLang="en-US" baseline="0" dirty="0" smtClean="0"/>
              <a:t>（さす）</a:t>
            </a:r>
            <a:r>
              <a:rPr kumimoji="1" lang="en-US" altLang="ja-JP" baseline="0" dirty="0" smtClean="0"/>
              <a:t> prefix, if such exists.</a:t>
            </a:r>
          </a:p>
          <a:p>
            <a:r>
              <a:rPr kumimoji="1" lang="en-US" altLang="ja-JP" baseline="0" dirty="0" smtClean="0"/>
              <a:t>otherwise, </a:t>
            </a:r>
            <a:r>
              <a:rPr kumimoji="1" lang="en-US" altLang="ja-JP" baseline="0" dirty="0" err="1" smtClean="0"/>
              <a:t>si</a:t>
            </a:r>
            <a:r>
              <a:rPr kumimoji="1" lang="en-US" altLang="ja-JP" baseline="0" dirty="0" smtClean="0"/>
              <a:t> is a single character.</a:t>
            </a:r>
          </a:p>
          <a:p>
            <a:r>
              <a:rPr kumimoji="1" lang="en-US" altLang="ja-JP" baseline="0" dirty="0" err="1" smtClean="0"/>
              <a:t>i</a:t>
            </a:r>
            <a:r>
              <a:rPr kumimoji="1" lang="en-US" altLang="ja-JP" baseline="0" dirty="0" smtClean="0"/>
              <a:t> give you an example. 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4371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 show a snapshot</a:t>
            </a:r>
            <a:r>
              <a:rPr kumimoji="1" lang="en-US" altLang="ja-JP" baseline="0" dirty="0" smtClean="0"/>
              <a:t> of online computation of RLZS of this string.</a:t>
            </a:r>
          </a:p>
          <a:p>
            <a:r>
              <a:rPr kumimoji="1" lang="en-US" altLang="ja-JP" baseline="0" dirty="0" smtClean="0"/>
              <a:t>this is RLZS factorization of the prefix of length 1 of w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8347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this is RLZS factorization of the prefix of length 2 of w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8601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this is RLZS factorization of the prefix of length 3 of w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8601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this is RLZS factorization of the prefix of length 4 of w</a:t>
            </a:r>
          </a:p>
          <a:p>
            <a:r>
              <a:rPr kumimoji="1" lang="en-US" altLang="ja-JP" dirty="0" smtClean="0"/>
              <a:t>the second</a:t>
            </a:r>
            <a:r>
              <a:rPr kumimoji="1" lang="en-US" altLang="ja-JP" baseline="0" dirty="0" smtClean="0"/>
              <a:t> factor </a:t>
            </a:r>
            <a:r>
              <a:rPr kumimoji="1" lang="en-US" altLang="ja-JP" baseline="0" dirty="0" err="1" smtClean="0"/>
              <a:t>bba</a:t>
            </a:r>
            <a:r>
              <a:rPr kumimoji="1" lang="en-US" altLang="ja-JP" baseline="0" dirty="0" smtClean="0"/>
              <a:t> is self-referencing </a:t>
            </a:r>
          </a:p>
          <a:p>
            <a:endParaRPr kumimoji="1" lang="en-US" altLang="ja-JP" baseline="0" dirty="0" smtClean="0"/>
          </a:p>
          <a:p>
            <a:r>
              <a:rPr kumimoji="1" lang="ja-JP" altLang="en-US" dirty="0" smtClean="0"/>
              <a:t>参照される方の開始位置が参照する方の開始位置の右側にある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オンラインで</a:t>
            </a:r>
            <a:r>
              <a:rPr kumimoji="1" lang="en-US" altLang="ja-JP" dirty="0" smtClean="0"/>
              <a:t>suffix tree</a:t>
            </a:r>
            <a:r>
              <a:rPr kumimoji="1" lang="ja-JP" altLang="en-US" dirty="0" smtClean="0"/>
              <a:t>作るってのが、そのままでは使えない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8601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notice that the second factors for the prefixes of length three and four are different, </a:t>
            </a:r>
          </a:p>
          <a:p>
            <a:r>
              <a:rPr kumimoji="1" lang="en-US" altLang="ja-JP" baseline="0" dirty="0" smtClean="0"/>
              <a:t>the former is b and the latter is </a:t>
            </a:r>
            <a:r>
              <a:rPr kumimoji="1" lang="en-US" altLang="ja-JP" baseline="0" dirty="0" err="1" smtClean="0"/>
              <a:t>bba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so some factors may change when a new character is appended.</a:t>
            </a:r>
          </a:p>
          <a:p>
            <a:r>
              <a:rPr kumimoji="1" lang="en-US" altLang="ja-JP" baseline="0" dirty="0" smtClean="0"/>
              <a:t>this is a difficulty of online computation of RLZS</a:t>
            </a:r>
          </a:p>
          <a:p>
            <a:endParaRPr kumimoji="1" lang="en-US" altLang="ja-JP" baseline="0" dirty="0" smtClean="0"/>
          </a:p>
          <a:p>
            <a:r>
              <a:rPr kumimoji="1" lang="ja-JP" altLang="en-US" dirty="0" smtClean="0"/>
              <a:t>参照される方の開始位置が参照する方の開始位置の右側にある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オンラインで</a:t>
            </a:r>
            <a:r>
              <a:rPr kumimoji="1" lang="en-US" altLang="ja-JP" dirty="0" smtClean="0"/>
              <a:t>suffix tree</a:t>
            </a:r>
            <a:r>
              <a:rPr kumimoji="1" lang="ja-JP" altLang="en-US" dirty="0" smtClean="0"/>
              <a:t>作るってのが、そのままでは使えない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8601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this is RLZS factorization of the prefix of length 4 of w</a:t>
            </a:r>
          </a:p>
          <a:p>
            <a:r>
              <a:rPr kumimoji="1" lang="en-US" altLang="ja-JP" dirty="0" smtClean="0"/>
              <a:t>the second</a:t>
            </a:r>
            <a:r>
              <a:rPr kumimoji="1" lang="en-US" altLang="ja-JP" baseline="0" dirty="0" smtClean="0"/>
              <a:t> factor </a:t>
            </a:r>
            <a:r>
              <a:rPr kumimoji="1" lang="en-US" altLang="ja-JP" baseline="0" dirty="0" err="1" smtClean="0"/>
              <a:t>bba</a:t>
            </a:r>
            <a:r>
              <a:rPr kumimoji="1" lang="en-US" altLang="ja-JP" baseline="0" dirty="0" smtClean="0"/>
              <a:t> is self-referencing </a:t>
            </a:r>
          </a:p>
          <a:p>
            <a:r>
              <a:rPr kumimoji="1" lang="en-US" altLang="ja-JP" baseline="0" dirty="0" smtClean="0"/>
              <a:t>notice that the second factors for these prefixes are different</a:t>
            </a:r>
          </a:p>
          <a:p>
            <a:r>
              <a:rPr kumimoji="1" lang="en-US" altLang="ja-JP" baseline="0" dirty="0" smtClean="0"/>
              <a:t>this is a difficulty of online computation of RLZS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8601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after the whole string has been processed the RLZS factorization of the whole string is like this.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in the next slides,</a:t>
            </a:r>
            <a:r>
              <a:rPr kumimoji="1" lang="en-US" altLang="ja-JP" baseline="0" dirty="0" smtClean="0"/>
              <a:t> I show how to compute self-referencing factors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8601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this is RLZS factorization of the prefix of length 4 of w</a:t>
            </a:r>
          </a:p>
          <a:p>
            <a:r>
              <a:rPr kumimoji="1" lang="en-US" altLang="ja-JP" dirty="0" smtClean="0"/>
              <a:t>the second</a:t>
            </a:r>
            <a:r>
              <a:rPr kumimoji="1" lang="en-US" altLang="ja-JP" baseline="0" dirty="0" smtClean="0"/>
              <a:t> factor </a:t>
            </a:r>
            <a:r>
              <a:rPr kumimoji="1" lang="en-US" altLang="ja-JP" baseline="0" dirty="0" err="1" smtClean="0"/>
              <a:t>bba</a:t>
            </a:r>
            <a:r>
              <a:rPr kumimoji="1" lang="en-US" altLang="ja-JP" baseline="0" dirty="0" smtClean="0"/>
              <a:t> is self-referencing </a:t>
            </a:r>
          </a:p>
          <a:p>
            <a:r>
              <a:rPr kumimoji="1" lang="en-US" altLang="ja-JP" baseline="0" dirty="0" smtClean="0"/>
              <a:t>notice that the second factors for these prefixes are different</a:t>
            </a:r>
          </a:p>
          <a:p>
            <a:r>
              <a:rPr kumimoji="1" lang="en-US" altLang="ja-JP" baseline="0" dirty="0" smtClean="0"/>
              <a:t>this is a difficulty of online computation of RLZS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8601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lt"/>
              </a:rPr>
              <a:t>there is a nice</a:t>
            </a:r>
            <a:r>
              <a:rPr kumimoji="1" lang="en-US" altLang="ja-JP" baseline="0" dirty="0" smtClean="0">
                <a:latin typeface="+mn-lt"/>
              </a:rPr>
              <a:t> property about self-referencing factors</a:t>
            </a:r>
            <a:endParaRPr kumimoji="1" lang="en-US" altLang="ja-JP" dirty="0" smtClean="0">
              <a:latin typeface="+mn-lt"/>
            </a:endParaRPr>
          </a:p>
          <a:p>
            <a:endParaRPr kumimoji="1" lang="en-US" altLang="ja-JP" dirty="0" smtClean="0">
              <a:latin typeface="+mn-lt"/>
            </a:endParaRPr>
          </a:p>
          <a:p>
            <a:r>
              <a:rPr kumimoji="1" lang="en-US" altLang="ja-JP" dirty="0" smtClean="0">
                <a:latin typeface="+mn-lt"/>
              </a:rPr>
              <a:t>Every self-referencing factor is a suffix of a palindrome.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an example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because these two arcs are overlapping, there is a palindrome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9928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lt"/>
              </a:rPr>
              <a:t>g3 is also self-referencing</a:t>
            </a:r>
            <a:r>
              <a:rPr kumimoji="1" lang="en-US" altLang="ja-JP" baseline="0" dirty="0" smtClean="0">
                <a:latin typeface="+mn-lt"/>
              </a:rPr>
              <a:t> so it is a suffix of a palindrome</a:t>
            </a:r>
          </a:p>
          <a:p>
            <a:r>
              <a:rPr kumimoji="1" lang="en-US" altLang="ja-JP" baseline="0" dirty="0" smtClean="0">
                <a:latin typeface="+mn-lt"/>
              </a:rPr>
              <a:t>so if we can compute palindromic substrings online, then we can compute RLZS online.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99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smtClean="0"/>
              <a:t>first character </a:t>
            </a:r>
            <a:r>
              <a:rPr kumimoji="1" lang="en-US" altLang="ja-JP" baseline="0" dirty="0" smtClean="0"/>
              <a:t>a does </a:t>
            </a:r>
            <a:r>
              <a:rPr kumimoji="1" lang="en-US" altLang="ja-JP" baseline="0" dirty="0" smtClean="0"/>
              <a:t>not appear previously, so s1 is a.</a:t>
            </a:r>
          </a:p>
          <a:p>
            <a:r>
              <a:rPr kumimoji="1" lang="en-US" altLang="ja-JP" baseline="0" dirty="0" smtClean="0"/>
              <a:t>the second character b does not appear previously, so s2 is b.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4371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We can compute each RLZS factor </a:t>
            </a:r>
            <a:r>
              <a:rPr lang="en-US" altLang="ja-JP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altLang="ja-JP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by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using KK algorithm, and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computing the longest palindrome which ends at each position, online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these palindromes can be computed online In a total of </a:t>
            </a:r>
            <a:r>
              <a:rPr lang="en-US" altLang="ja-JP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log </a:t>
            </a:r>
            <a:r>
              <a:rPr lang="en-US" altLang="ja-JP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bits of space and </a:t>
            </a:r>
            <a:r>
              <a:rPr lang="en-US" altLang="ja-JP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 time, by modifying </a:t>
            </a:r>
            <a:r>
              <a:rPr lang="en-US" altLang="ja-JP" dirty="0" err="1" smtClean="0">
                <a:solidFill>
                  <a:srgbClr val="000000"/>
                </a:solidFill>
                <a:latin typeface="+mn-lt"/>
                <a:cs typeface="Times New Roman"/>
              </a:rPr>
              <a:t>Manachar’s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 algorithm</a:t>
            </a:r>
          </a:p>
          <a:p>
            <a:endParaRPr lang="en-US" altLang="ja-JP" dirty="0" smtClean="0">
              <a:solidFill>
                <a:srgbClr val="000000"/>
              </a:solidFill>
              <a:latin typeface="+mn-lt"/>
              <a:cs typeface="Times New Roman"/>
            </a:endParaRPr>
          </a:p>
          <a:p>
            <a:r>
              <a:rPr kumimoji="1"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therefore,</a:t>
            </a:r>
            <a:r>
              <a:rPr lang="en-US" altLang="ja-JP" sz="1200" dirty="0" smtClean="0">
                <a:latin typeface="+mn-lt"/>
                <a:cs typeface="Times New Roman"/>
              </a:rPr>
              <a:t> We can compute RLZS online in 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O</a:t>
            </a:r>
            <a:r>
              <a:rPr lang="en-US" altLang="ja-JP" sz="1200" dirty="0" smtClean="0">
                <a:latin typeface="Times New Roman"/>
                <a:cs typeface="Times New Roman"/>
              </a:rPr>
              <a:t>(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n </a:t>
            </a:r>
            <a:r>
              <a:rPr lang="en-US" altLang="ja-JP" sz="1200" dirty="0" smtClean="0">
                <a:latin typeface="Times New Roman"/>
                <a:cs typeface="Times New Roman"/>
              </a:rPr>
              <a:t>log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 n</a:t>
            </a:r>
            <a:r>
              <a:rPr lang="en-US" altLang="ja-JP" sz="1200" dirty="0" smtClean="0">
                <a:latin typeface="Times New Roman"/>
                <a:cs typeface="Times New Roman"/>
              </a:rPr>
              <a:t>)</a:t>
            </a:r>
            <a:r>
              <a:rPr lang="en-US" altLang="ja-JP" sz="1200" dirty="0" smtClean="0">
                <a:latin typeface="+mn-lt"/>
                <a:cs typeface="Times New Roman"/>
              </a:rPr>
              <a:t> bits of space and</a:t>
            </a:r>
            <a:r>
              <a:rPr lang="en-US" altLang="ja-JP" sz="1200" dirty="0" smtClean="0">
                <a:latin typeface="+mn-lt"/>
              </a:rPr>
              <a:t> 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O</a:t>
            </a:r>
            <a:r>
              <a:rPr lang="en-US" altLang="ja-JP" sz="1200" dirty="0" smtClean="0">
                <a:latin typeface="Times New Roman"/>
                <a:cs typeface="Times New Roman"/>
              </a:rPr>
              <a:t>(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n </a:t>
            </a:r>
            <a:r>
              <a:rPr lang="en-US" altLang="ja-JP" sz="1200" dirty="0" smtClean="0">
                <a:latin typeface="Times New Roman"/>
                <a:cs typeface="Times New Roman"/>
              </a:rPr>
              <a:t>log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 </a:t>
            </a:r>
            <a:r>
              <a:rPr lang="en-US" altLang="ja-JP" sz="1200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sz="1200" dirty="0" smtClean="0">
                <a:latin typeface="Times New Roman"/>
                <a:cs typeface="Times New Roman"/>
              </a:rPr>
              <a:t>)</a:t>
            </a:r>
            <a:r>
              <a:rPr lang="en-US" altLang="ja-JP" sz="1200" dirty="0" smtClean="0">
                <a:latin typeface="+mn-lt"/>
                <a:cs typeface="Times New Roman"/>
              </a:rPr>
              <a:t> time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3499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Manacher</a:t>
            </a:r>
            <a:r>
              <a:rPr kumimoji="1" lang="ja-JP" altLang="en-US" dirty="0" smtClean="0"/>
              <a:t>使えん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9534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next I talk about a new online </a:t>
            </a:r>
            <a:r>
              <a:rPr kumimoji="1" lang="en-US" altLang="ja-JP" baseline="0" dirty="0" smtClean="0"/>
              <a:t>algorithm for reversed </a:t>
            </a:r>
            <a:r>
              <a:rPr kumimoji="1" lang="en-US" altLang="ja-JP" baseline="0" dirty="0" smtClean="0"/>
              <a:t>LZ </a:t>
            </a:r>
            <a:r>
              <a:rPr kumimoji="1" lang="en-US" altLang="ja-JP" baseline="0" dirty="0" smtClean="0"/>
              <a:t>factorization </a:t>
            </a:r>
            <a:r>
              <a:rPr kumimoji="1" lang="en-US" altLang="ja-JP" baseline="0" dirty="0" smtClean="0"/>
              <a:t>which allows self-</a:t>
            </a:r>
            <a:r>
              <a:rPr kumimoji="1" lang="en-US" altLang="ja-JP" baseline="0" dirty="0" smtClean="0"/>
              <a:t>references </a:t>
            </a:r>
            <a:r>
              <a:rPr kumimoji="1" lang="en-US" altLang="ja-JP" baseline="0" dirty="0" smtClean="0"/>
              <a:t>using only O(</a:t>
            </a:r>
            <a:r>
              <a:rPr kumimoji="1" lang="en-US" altLang="ja-JP" baseline="0" dirty="0" err="1" smtClean="0"/>
              <a:t>nlogσ</a:t>
            </a:r>
            <a:r>
              <a:rPr kumimoji="1" lang="en-US" altLang="ja-JP" baseline="0" dirty="0" smtClean="0"/>
              <a:t>)bits of space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recall that </a:t>
            </a:r>
            <a:r>
              <a:rPr kumimoji="1" lang="en-US" altLang="ja-JP" baseline="0" dirty="0" err="1" smtClean="0"/>
              <a:t>manachers</a:t>
            </a:r>
            <a:r>
              <a:rPr kumimoji="1" lang="en-US" altLang="ja-JP" baseline="0" dirty="0" smtClean="0"/>
              <a:t> algorithm uses O(</a:t>
            </a:r>
            <a:r>
              <a:rPr kumimoji="1" lang="en-US" altLang="ja-JP" baseline="0" dirty="0" err="1" smtClean="0"/>
              <a:t>nlogn</a:t>
            </a:r>
            <a:r>
              <a:rPr kumimoji="1" lang="en-US" altLang="ja-JP" baseline="0" dirty="0" smtClean="0"/>
              <a:t>)bits of space so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>
                <a:solidFill>
                  <a:schemeClr val="tx1"/>
                </a:solidFill>
              </a:rPr>
              <a:t>we need to consider an online algorithm to compute the longest suffix palindromes in </a:t>
            </a:r>
            <a:r>
              <a:rPr kumimoji="1" lang="en-US" altLang="ja-JP" baseline="0" dirty="0" smtClean="0"/>
              <a:t>O(</a:t>
            </a:r>
            <a:r>
              <a:rPr kumimoji="1" lang="en-US" altLang="ja-JP" baseline="0" dirty="0" err="1" smtClean="0"/>
              <a:t>nlogσ</a:t>
            </a:r>
            <a:r>
              <a:rPr kumimoji="1" lang="en-US" altLang="ja-JP" baseline="0" dirty="0" smtClean="0"/>
              <a:t>)bits of space.</a:t>
            </a:r>
            <a:endParaRPr lang="en-US" altLang="ja-JP" dirty="0" smtClean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8074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latin typeface="+mn-lt"/>
              </a:rPr>
              <a:t>We can compute the longest palindrome which ends at each position in a total of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)</a:t>
            </a:r>
            <a:r>
              <a:rPr lang="en-US" altLang="ja-JP" dirty="0" smtClean="0">
                <a:latin typeface="+mn-lt"/>
              </a:rPr>
              <a:t> bits space and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)</a:t>
            </a:r>
            <a:r>
              <a:rPr lang="en-US" altLang="ja-JP" dirty="0" smtClean="0">
                <a:latin typeface="+mn-lt"/>
              </a:rPr>
              <a:t> time online, by modifying </a:t>
            </a:r>
            <a:r>
              <a:rPr lang="en-US" altLang="ja-JP" dirty="0" err="1" smtClean="0">
                <a:latin typeface="+mn-lt"/>
              </a:rPr>
              <a:t>Manachar’s</a:t>
            </a:r>
            <a:r>
              <a:rPr lang="en-US" altLang="ja-JP" dirty="0" smtClean="0">
                <a:latin typeface="+mn-lt"/>
              </a:rPr>
              <a:t> algorithm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>
              <a:latin typeface="+mn-lt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>
              <a:latin typeface="+mn-lt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>
                <a:latin typeface="+mn-lt"/>
              </a:rPr>
              <a:t>therefore, </a:t>
            </a:r>
            <a:r>
              <a:rPr lang="en-US" altLang="ja-JP" sz="1200" dirty="0" smtClean="0">
                <a:latin typeface="+mn-lt"/>
                <a:cs typeface="Times New Roman"/>
              </a:rPr>
              <a:t>We can compute reversed LZ factorization with self-references online in 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O</a:t>
            </a:r>
            <a:r>
              <a:rPr lang="en-US" altLang="ja-JP" sz="1200" dirty="0" smtClean="0">
                <a:latin typeface="Times New Roman"/>
                <a:cs typeface="Times New Roman"/>
              </a:rPr>
              <a:t>(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n </a:t>
            </a:r>
            <a:r>
              <a:rPr lang="en-US" altLang="ja-JP" sz="1200" dirty="0" smtClean="0">
                <a:latin typeface="Times New Roman"/>
                <a:cs typeface="Times New Roman"/>
              </a:rPr>
              <a:t>log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 n</a:t>
            </a:r>
            <a:r>
              <a:rPr lang="en-US" altLang="ja-JP" sz="1200" dirty="0" smtClean="0">
                <a:latin typeface="Times New Roman"/>
                <a:cs typeface="Times New Roman"/>
              </a:rPr>
              <a:t>)</a:t>
            </a:r>
            <a:r>
              <a:rPr lang="en-US" altLang="ja-JP" sz="1200" dirty="0" smtClean="0">
                <a:latin typeface="+mn-lt"/>
                <a:cs typeface="Times New Roman"/>
              </a:rPr>
              <a:t> bits of space and</a:t>
            </a:r>
            <a:r>
              <a:rPr lang="en-US" altLang="ja-JP" sz="1200" dirty="0" smtClean="0">
                <a:latin typeface="+mn-lt"/>
              </a:rPr>
              <a:t> 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O</a:t>
            </a:r>
            <a:r>
              <a:rPr lang="en-US" altLang="ja-JP" sz="1200" dirty="0" smtClean="0">
                <a:latin typeface="Times New Roman"/>
                <a:cs typeface="Times New Roman"/>
              </a:rPr>
              <a:t>(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n </a:t>
            </a:r>
            <a:r>
              <a:rPr lang="en-US" altLang="ja-JP" sz="1200" dirty="0" smtClean="0">
                <a:latin typeface="Times New Roman"/>
                <a:cs typeface="Times New Roman"/>
              </a:rPr>
              <a:t>log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 </a:t>
            </a:r>
            <a:r>
              <a:rPr lang="en-US" altLang="ja-JP" sz="1200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sz="1200" dirty="0" smtClean="0">
                <a:latin typeface="Times New Roman"/>
                <a:cs typeface="Times New Roman"/>
              </a:rPr>
              <a:t>)</a:t>
            </a:r>
            <a:r>
              <a:rPr lang="en-US" altLang="ja-JP" sz="1200" dirty="0" smtClean="0">
                <a:latin typeface="+mn-lt"/>
                <a:cs typeface="Times New Roman"/>
              </a:rPr>
              <a:t> time.</a:t>
            </a:r>
            <a:endParaRPr lang="ja-JP" altLang="en-US" sz="1200" dirty="0" smtClean="0">
              <a:latin typeface="+mn-lt"/>
            </a:endParaRP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manacher</a:t>
            </a:r>
            <a:r>
              <a:rPr kumimoji="1" lang="ja-JP" altLang="en-US" dirty="0" smtClean="0"/>
              <a:t>が</a:t>
            </a:r>
            <a:r>
              <a:rPr kumimoji="1" lang="en-US" altLang="ja-JP" dirty="0" err="1" smtClean="0"/>
              <a:t>nlogn</a:t>
            </a:r>
            <a:r>
              <a:rPr kumimoji="1" lang="ja-JP" altLang="en-US" dirty="0" smtClean="0"/>
              <a:t>だから、ダメだお</a:t>
            </a:r>
            <a:r>
              <a:rPr kumimoji="1" lang="en-US" altLang="ja-JP" dirty="0" smtClean="0"/>
              <a:t>(´</a:t>
            </a:r>
            <a:r>
              <a:rPr kumimoji="1" lang="ja-JP" altLang="en-US" dirty="0" smtClean="0"/>
              <a:t>・</a:t>
            </a:r>
            <a:r>
              <a:rPr kumimoji="1" lang="en-US" altLang="ja-JP" dirty="0" err="1" smtClean="0"/>
              <a:t>ω</a:t>
            </a:r>
            <a:r>
              <a:rPr kumimoji="1" lang="ja-JP" altLang="en-US" dirty="0" smtClean="0"/>
              <a:t>・｀</a:t>
            </a:r>
            <a:r>
              <a:rPr kumimoji="1" lang="en-US" altLang="ja-JP" dirty="0" smtClean="0"/>
              <a:t>)</a:t>
            </a:r>
          </a:p>
          <a:p>
            <a:r>
              <a:rPr kumimoji="1" lang="ja-JP" altLang="en-US" dirty="0" smtClean="0"/>
              <a:t>よし、等差数列だ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｀・</a:t>
            </a:r>
            <a:r>
              <a:rPr kumimoji="1" lang="en-US" altLang="ja-JP" dirty="0" err="1" smtClean="0"/>
              <a:t>ω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´)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9928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 compute palindromes online and with small space, we use a different</a:t>
            </a:r>
            <a:r>
              <a:rPr kumimoji="1" lang="en-US" altLang="ja-JP" baseline="0" dirty="0" smtClean="0"/>
              <a:t> approach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it is known that </a:t>
            </a:r>
            <a:r>
              <a:rPr lang="en-US" altLang="ja-JP" dirty="0" smtClean="0">
                <a:latin typeface="+mn-lt"/>
              </a:rPr>
              <a:t>All suffix palindromes of a string of length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+mn-lt"/>
              </a:rPr>
              <a:t> can be presented by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(log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)</a:t>
            </a:r>
            <a:r>
              <a:rPr lang="en-US" altLang="ja-JP" dirty="0" smtClean="0">
                <a:latin typeface="+mn-lt"/>
              </a:rPr>
              <a:t> arithmetic progressions 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this is a conc</a:t>
            </a:r>
            <a:r>
              <a:rPr kumimoji="1" lang="en-US" altLang="ja-JP" baseline="0" dirty="0" smtClean="0"/>
              <a:t>rete example 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ababa</a:t>
            </a:r>
            <a:r>
              <a:rPr kumimoji="1" lang="en-US" altLang="ja-JP" baseline="0" dirty="0" smtClean="0"/>
              <a:t>, aba, and a are suffix palindromes of this string</a:t>
            </a:r>
          </a:p>
          <a:p>
            <a:r>
              <a:rPr kumimoji="1" lang="en-US" altLang="ja-JP" baseline="0" dirty="0" smtClean="0"/>
              <a:t>because they are periodic they can be represented by a single arithmetic progression</a:t>
            </a:r>
          </a:p>
          <a:p>
            <a:endParaRPr kumimoji="1" lang="en-US" altLang="ja-JP" baseline="0" dirty="0" smtClean="0"/>
          </a:p>
          <a:p>
            <a:r>
              <a:rPr kumimoji="1" lang="en-US" altLang="ja-JP" dirty="0" smtClean="0"/>
              <a:t>notice that</a:t>
            </a:r>
            <a:r>
              <a:rPr kumimoji="1" lang="en-US" altLang="ja-JP" baseline="0" dirty="0" smtClean="0"/>
              <a:t> this character c(</a:t>
            </a:r>
            <a:r>
              <a:rPr kumimoji="1" lang="ja-JP" altLang="en-US" baseline="0" dirty="0" smtClean="0"/>
              <a:t>さす</a:t>
            </a:r>
            <a:r>
              <a:rPr kumimoji="1" lang="en-US" altLang="ja-JP" baseline="0" dirty="0" smtClean="0"/>
              <a:t>) breaks the periodicity,</a:t>
            </a:r>
          </a:p>
          <a:p>
            <a:r>
              <a:rPr kumimoji="1" lang="en-US" altLang="ja-JP" baseline="0" dirty="0" smtClean="0"/>
              <a:t>so the next suffix palindrome has to be twice as long as the longest suffix palindrome in the previous arithmetic progression.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therefore the suffix palindromes can be represented by O(log n) arithmetic progressions</a:t>
            </a:r>
          </a:p>
          <a:p>
            <a:endParaRPr kumimoji="1" lang="en-US" altLang="ja-JP" baseline="0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3702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</a:t>
            </a:r>
            <a:r>
              <a:rPr kumimoji="1" lang="en-US" altLang="ja-JP" dirty="0" smtClean="0"/>
              <a:t>is a conc</a:t>
            </a:r>
            <a:r>
              <a:rPr kumimoji="1" lang="en-US" altLang="ja-JP" baseline="0" dirty="0" smtClean="0"/>
              <a:t>rete example 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ababa</a:t>
            </a:r>
            <a:r>
              <a:rPr kumimoji="1" lang="en-US" altLang="ja-JP" baseline="0" dirty="0" smtClean="0"/>
              <a:t>, aba, and a are suffix palindromes of this string</a:t>
            </a:r>
          </a:p>
          <a:p>
            <a:r>
              <a:rPr kumimoji="1" lang="en-US" altLang="ja-JP" baseline="0" dirty="0" smtClean="0"/>
              <a:t>because they are periodic they can be represented by a single arithmetic </a:t>
            </a:r>
            <a:r>
              <a:rPr kumimoji="1" lang="en-US" altLang="ja-JP" baseline="0" dirty="0" smtClean="0"/>
              <a:t>progression</a:t>
            </a:r>
            <a:endParaRPr kumimoji="1" lang="en-US" altLang="ja-JP" baseline="0" dirty="0" smtClean="0"/>
          </a:p>
          <a:p>
            <a:r>
              <a:rPr kumimoji="1" lang="en-US" altLang="ja-JP" dirty="0" smtClean="0"/>
              <a:t>notice that</a:t>
            </a:r>
            <a:r>
              <a:rPr kumimoji="1" lang="en-US" altLang="ja-JP" baseline="0" dirty="0" smtClean="0"/>
              <a:t> this character c(</a:t>
            </a:r>
            <a:r>
              <a:rPr kumimoji="1" lang="ja-JP" altLang="en-US" baseline="0" dirty="0" smtClean="0"/>
              <a:t>さす</a:t>
            </a:r>
            <a:r>
              <a:rPr kumimoji="1" lang="en-US" altLang="ja-JP" baseline="0" dirty="0" smtClean="0"/>
              <a:t>) breaks the periodicity</a:t>
            </a:r>
            <a:r>
              <a:rPr kumimoji="1" lang="en-US" altLang="ja-JP" baseline="0" dirty="0" smtClean="0"/>
              <a:t>,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3702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so </a:t>
            </a:r>
            <a:r>
              <a:rPr kumimoji="1" lang="en-US" altLang="ja-JP" baseline="0" dirty="0" smtClean="0"/>
              <a:t>the next suffix palindrome has to be twice as long as the longest suffix palindrome in the previous arithmetic progression.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therefore the suffix palindromes can be represented by O(log n) arithmetic progressions</a:t>
            </a:r>
          </a:p>
          <a:p>
            <a:endParaRPr kumimoji="1" lang="en-US" altLang="ja-JP" baseline="0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3702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what happens</a:t>
            </a:r>
            <a:r>
              <a:rPr kumimoji="1" lang="en-US" altLang="ja-JP" baseline="0" dirty="0" smtClean="0"/>
              <a:t> to the suffix palindromes when a new character is appended ?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consider this string </a:t>
            </a:r>
          </a:p>
          <a:p>
            <a:r>
              <a:rPr kumimoji="1" lang="en-US" altLang="ja-JP" baseline="0" dirty="0" smtClean="0"/>
              <a:t>w</a:t>
            </a:r>
          </a:p>
          <a:p>
            <a:r>
              <a:rPr kumimoji="1" lang="en-US" altLang="ja-JP" baseline="0" dirty="0" smtClean="0"/>
              <a:t>this is a </a:t>
            </a:r>
            <a:r>
              <a:rPr lang="en-US" altLang="ja-JP" dirty="0" smtClean="0">
                <a:latin typeface="+mn-lt"/>
              </a:rPr>
              <a:t>arithmetic progression representing the suffix palindromes</a:t>
            </a:r>
            <a:r>
              <a:rPr lang="en-US" altLang="ja-JP" baseline="0" dirty="0" smtClean="0">
                <a:latin typeface="+mn-lt"/>
              </a:rPr>
              <a:t> of this string</a:t>
            </a:r>
            <a:endParaRPr kumimoji="1" lang="en-US" altLang="ja-JP" dirty="0" smtClean="0"/>
          </a:p>
          <a:p>
            <a:r>
              <a:rPr kumimoji="1" lang="en-US" altLang="ja-JP" dirty="0" smtClean="0"/>
              <a:t>if a is appended to w,</a:t>
            </a:r>
          </a:p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n the progression becomes like this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if c is appended to w,</a:t>
            </a:r>
          </a:p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n the progression becomes like this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 key is how to compare the new character and the characters that immediately</a:t>
            </a:r>
            <a:r>
              <a:rPr kumimoji="1" lang="en-US" altLang="ja-JP" baseline="0" dirty="0" smtClean="0"/>
              <a:t> precede the suffix palindromes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3699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let x be the new character appended</a:t>
            </a:r>
          </a:p>
          <a:p>
            <a:endParaRPr kumimoji="1"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let a be the immediately preceding</a:t>
            </a:r>
            <a:r>
              <a:rPr kumimoji="1" lang="en-US" altLang="ja-JP" baseline="0" dirty="0" smtClean="0"/>
              <a:t> character of the longest suffix palindrome in the progression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latin typeface="+mn-lt"/>
                <a:cs typeface="Times New Roman"/>
              </a:rPr>
              <a:t>We can maintain all suffix palindromes in  </a:t>
            </a:r>
            <a:br>
              <a:rPr lang="en-US" altLang="ja-JP" dirty="0" smtClean="0">
                <a:latin typeface="+mn-lt"/>
                <a:cs typeface="Times New Roman"/>
              </a:rPr>
            </a:b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 </a:t>
            </a:r>
            <a:r>
              <a:rPr lang="en-US" altLang="ja-JP" dirty="0" smtClean="0">
                <a:latin typeface="Times New Roman"/>
                <a:cs typeface="Times New Roman"/>
              </a:rPr>
              <a:t>log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)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+mn-lt"/>
              </a:rPr>
              <a:t>time, online</a:t>
            </a:r>
            <a:endParaRPr lang="en-US" altLang="ja-JP" dirty="0" smtClean="0">
              <a:latin typeface="+mn-lt"/>
              <a:cs typeface="Times New Roman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3699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if</a:t>
            </a:r>
            <a:r>
              <a:rPr kumimoji="1" lang="en-US" altLang="ja-JP" baseline="0" dirty="0" smtClean="0"/>
              <a:t> x is equal to a,</a:t>
            </a:r>
          </a:p>
          <a:p>
            <a:r>
              <a:rPr kumimoji="1" lang="en-US" altLang="ja-JP" baseline="0" dirty="0" smtClean="0"/>
              <a:t>then the longest suffix palindrome extends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otherwise this palindrome does not extend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36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</a:t>
            </a:r>
            <a:r>
              <a:rPr kumimoji="1" lang="en-US" altLang="ja-JP" baseline="0" dirty="0" smtClean="0"/>
              <a:t> is the longest prefix of the remaining suffix that also appears in the prefix consisting of the previous factors.</a:t>
            </a:r>
          </a:p>
          <a:p>
            <a:r>
              <a:rPr kumimoji="1" lang="en-US" altLang="ja-JP" dirty="0" smtClean="0"/>
              <a:t>so s3 is b.</a:t>
            </a:r>
            <a:endParaRPr kumimoji="1" lang="ja-JP" altLang="en-US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4371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if</a:t>
            </a:r>
            <a:r>
              <a:rPr kumimoji="1" lang="en-US" altLang="ja-JP" baseline="0" dirty="0" smtClean="0"/>
              <a:t> x is equal to a,</a:t>
            </a:r>
          </a:p>
          <a:p>
            <a:r>
              <a:rPr kumimoji="1" lang="en-US" altLang="ja-JP" baseline="0" dirty="0" smtClean="0"/>
              <a:t>then the longest suffix palindrome extends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otherwise this palindrome does not extend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3699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now consider</a:t>
            </a:r>
            <a:r>
              <a:rPr kumimoji="1" lang="en-US" altLang="ja-JP" baseline="0" dirty="0" smtClean="0"/>
              <a:t> the suffix palindromes other than the longest one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baseline="0" dirty="0" smtClean="0"/>
              <a:t>because of the periodicity, the immediately preceding characters of these suffix palindromes are all the same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let b be these characters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if x is equal to b,</a:t>
            </a:r>
          </a:p>
          <a:p>
            <a:r>
              <a:rPr kumimoji="1" lang="en-US" altLang="ja-JP" baseline="0" dirty="0" smtClean="0"/>
              <a:t>then all of these suffix </a:t>
            </a:r>
            <a:r>
              <a:rPr kumimoji="1" lang="en-US" altLang="ja-JP" baseline="0" dirty="0" smtClean="0"/>
              <a:t>palindromes </a:t>
            </a:r>
            <a:r>
              <a:rPr kumimoji="1" lang="en-US" altLang="ja-JP" baseline="0" dirty="0" smtClean="0"/>
              <a:t>extend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otherwise none of them extends</a:t>
            </a:r>
          </a:p>
          <a:p>
            <a:endParaRPr kumimoji="1" lang="en-US" altLang="ja-JP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therefore we only</a:t>
            </a:r>
            <a:r>
              <a:rPr kumimoji="1" lang="en-US" altLang="ja-JP" baseline="0" dirty="0" smtClean="0"/>
              <a:t> need two character comparisons for each arithmetic progression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this needs that w</a:t>
            </a:r>
            <a:r>
              <a:rPr lang="en-US" altLang="ja-JP" dirty="0" smtClean="0">
                <a:latin typeface="+mn-lt"/>
                <a:cs typeface="Times New Roman"/>
              </a:rPr>
              <a:t>e can maintain all suffix palindromes in  </a:t>
            </a:r>
            <a:br>
              <a:rPr lang="en-US" altLang="ja-JP" dirty="0" smtClean="0">
                <a:latin typeface="+mn-lt"/>
                <a:cs typeface="Times New Roman"/>
              </a:rPr>
            </a:br>
            <a:r>
              <a:rPr lang="en-US" altLang="ja-JP" dirty="0" smtClean="0">
                <a:latin typeface="+mn-lt"/>
                <a:cs typeface="Times New Roman"/>
              </a:rPr>
              <a:t>O(log</a:t>
            </a:r>
            <a:r>
              <a:rPr lang="en-US" altLang="ja-JP" baseline="30000" dirty="0" smtClean="0">
                <a:latin typeface="+mn-lt"/>
                <a:cs typeface="Times New Roman"/>
              </a:rPr>
              <a:t>2</a:t>
            </a:r>
            <a:r>
              <a:rPr lang="en-US" altLang="ja-JP" dirty="0" smtClean="0">
                <a:latin typeface="+mn-lt"/>
                <a:cs typeface="Times New Roman"/>
              </a:rPr>
              <a:t>n) bits of space and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 </a:t>
            </a:r>
            <a:r>
              <a:rPr lang="en-US" altLang="ja-JP" dirty="0" smtClean="0">
                <a:latin typeface="Times New Roman"/>
                <a:cs typeface="Times New Roman"/>
              </a:rPr>
              <a:t>log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)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+mn-lt"/>
              </a:rPr>
              <a:t>time, online</a:t>
            </a:r>
            <a:endParaRPr lang="en-US" altLang="ja-JP" dirty="0" smtClean="0">
              <a:latin typeface="+mn-lt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3699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let x be the new character </a:t>
            </a:r>
          </a:p>
          <a:p>
            <a:endParaRPr kumimoji="1"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let this</a:t>
            </a:r>
            <a:r>
              <a:rPr kumimoji="1" lang="en-US" altLang="ja-JP" baseline="0" dirty="0" smtClean="0"/>
              <a:t> character(b)</a:t>
            </a:r>
            <a:r>
              <a:rPr kumimoji="1" lang="en-US" altLang="ja-JP" dirty="0" smtClean="0"/>
              <a:t> be the immediately preceding</a:t>
            </a:r>
            <a:r>
              <a:rPr kumimoji="1" lang="en-US" altLang="ja-JP" baseline="0" dirty="0" smtClean="0"/>
              <a:t> character of the longest suffix palindrome in the progression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notice</a:t>
            </a:r>
            <a:r>
              <a:rPr kumimoji="1" lang="en-US" altLang="ja-JP" baseline="0" dirty="0" smtClean="0"/>
              <a:t> that these characters(a) are all the same because they are in the arithmetic progression</a:t>
            </a:r>
          </a:p>
          <a:p>
            <a:endParaRPr kumimoji="1" lang="en-US" altLang="ja-JP" baseline="0" dirty="0" smtClean="0"/>
          </a:p>
          <a:p>
            <a:r>
              <a:rPr kumimoji="1" lang="en-US" altLang="ja-JP" dirty="0" smtClean="0"/>
              <a:t>therefore we only</a:t>
            </a:r>
            <a:r>
              <a:rPr kumimoji="1" lang="en-US" altLang="ja-JP" baseline="0" dirty="0" smtClean="0"/>
              <a:t> need to compare characters twice for each arithmetic progression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there</a:t>
            </a:r>
            <a:r>
              <a:rPr kumimoji="1" lang="en-US" altLang="ja-JP" baseline="0" dirty="0" smtClean="0"/>
              <a:t> are four cases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グラデーションをくるくるにする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3699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We can compute each RLZS factor </a:t>
            </a:r>
            <a:r>
              <a:rPr lang="en-US" altLang="ja-JP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altLang="ja-JP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cs typeface="Times New Roman"/>
              </a:rPr>
              <a:t>by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using our RLZS algorithm, and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computing the longest palindrome which ends at each position, 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online</a:t>
            </a:r>
          </a:p>
          <a:p>
            <a:endParaRPr kumimoji="1" lang="en-US" altLang="ja-JP" dirty="0" smtClean="0">
              <a:solidFill>
                <a:srgbClr val="000000"/>
              </a:solidFill>
              <a:latin typeface="+mn-lt"/>
              <a:cs typeface="Times New Roman"/>
            </a:endParaRPr>
          </a:p>
          <a:p>
            <a:endParaRPr kumimoji="1" lang="en-US" altLang="ja-JP" dirty="0" smtClean="0">
              <a:solidFill>
                <a:srgbClr val="000000"/>
              </a:solidFill>
              <a:latin typeface="+mn-lt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therefore,</a:t>
            </a:r>
            <a:r>
              <a:rPr lang="en-US" altLang="ja-JP" sz="1200" dirty="0" smtClean="0">
                <a:latin typeface="+mn-lt"/>
                <a:cs typeface="Times New Roman"/>
              </a:rPr>
              <a:t> We can compute RLZS online in 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O</a:t>
            </a:r>
            <a:r>
              <a:rPr lang="en-US" altLang="ja-JP" sz="1200" dirty="0" smtClean="0">
                <a:latin typeface="Times New Roman"/>
                <a:cs typeface="Times New Roman"/>
              </a:rPr>
              <a:t>(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n </a:t>
            </a:r>
            <a:r>
              <a:rPr lang="en-US" altLang="ja-JP" sz="1200" dirty="0" smtClean="0">
                <a:latin typeface="Times New Roman"/>
                <a:cs typeface="Times New Roman"/>
              </a:rPr>
              <a:t>log </a:t>
            </a:r>
            <a:r>
              <a:rPr lang="en-US" altLang="ja-JP" sz="1200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sz="1200" dirty="0" smtClean="0">
                <a:latin typeface="Times New Roman"/>
                <a:cs typeface="Times New Roman"/>
              </a:rPr>
              <a:t>)</a:t>
            </a:r>
            <a:r>
              <a:rPr lang="en-US" altLang="ja-JP" sz="1200" dirty="0" smtClean="0">
                <a:latin typeface="+mn-lt"/>
                <a:cs typeface="Times New Roman"/>
              </a:rPr>
              <a:t> bits of space and</a:t>
            </a:r>
            <a:r>
              <a:rPr lang="en-US" altLang="ja-JP" sz="1200" dirty="0" smtClean="0">
                <a:latin typeface="+mn-lt"/>
              </a:rPr>
              <a:t> 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O</a:t>
            </a:r>
            <a:r>
              <a:rPr lang="en-US" altLang="ja-JP" sz="1200" dirty="0" smtClean="0">
                <a:latin typeface="Times New Roman"/>
                <a:cs typeface="Times New Roman"/>
              </a:rPr>
              <a:t>(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n </a:t>
            </a:r>
            <a:r>
              <a:rPr lang="en-US" altLang="ja-JP" sz="1200" dirty="0" smtClean="0">
                <a:latin typeface="Times New Roman"/>
                <a:cs typeface="Times New Roman"/>
              </a:rPr>
              <a:t>log</a:t>
            </a:r>
            <a:r>
              <a:rPr lang="en-US" altLang="ja-JP" sz="1200" baseline="30000" dirty="0" smtClean="0">
                <a:latin typeface="Times New Roman"/>
                <a:cs typeface="Times New Roman"/>
              </a:rPr>
              <a:t>2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1200" dirty="0" smtClean="0">
                <a:latin typeface="Times New Roman"/>
                <a:cs typeface="Times New Roman"/>
              </a:rPr>
              <a:t>)</a:t>
            </a:r>
            <a:r>
              <a:rPr lang="en-US" altLang="ja-JP" sz="1200" dirty="0" smtClean="0">
                <a:latin typeface="+mn-lt"/>
                <a:cs typeface="Times New Roman"/>
              </a:rPr>
              <a:t> </a:t>
            </a:r>
            <a:r>
              <a:rPr lang="en-US" altLang="ja-JP" sz="1200" smtClean="0">
                <a:latin typeface="+mn-lt"/>
                <a:cs typeface="Times New Roman"/>
              </a:rPr>
              <a:t>time.</a:t>
            </a:r>
            <a:endParaRPr lang="ja-JP" altLang="en-US" sz="1200" smtClean="0"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9779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if you have</a:t>
            </a:r>
            <a:r>
              <a:rPr kumimoji="1" lang="en-US" altLang="ja-JP" baseline="0" dirty="0" smtClean="0"/>
              <a:t> any ideas, this problem can be resolved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14005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this work,</a:t>
            </a:r>
          </a:p>
          <a:p>
            <a:r>
              <a:rPr kumimoji="1" lang="en-US" altLang="ja-JP" dirty="0" smtClean="0"/>
              <a:t>w</a:t>
            </a:r>
            <a:r>
              <a:rPr kumimoji="1" lang="en-US" altLang="ja-JP" baseline="0" dirty="0" smtClean="0"/>
              <a:t>e </a:t>
            </a:r>
            <a:r>
              <a:rPr kumimoji="1" lang="en-US" altLang="ja-JP" baseline="0" dirty="0" smtClean="0"/>
              <a:t>proposed </a:t>
            </a:r>
            <a:r>
              <a:rPr kumimoji="1" lang="en-US" altLang="ja-JP" baseline="0" dirty="0" smtClean="0"/>
              <a:t>online algorithms for reversed LZ factorization with and without self-references.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as you can see, there is a trade-off between the space and time complexities.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that</a:t>
            </a:r>
            <a:r>
              <a:rPr kumimoji="1" lang="fr-FR" altLang="ja-JP" baseline="0" dirty="0" smtClean="0"/>
              <a:t>’</a:t>
            </a:r>
            <a:r>
              <a:rPr kumimoji="1" lang="en-US" altLang="ja-JP" baseline="0" dirty="0" smtClean="0"/>
              <a:t>s all thank you.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0683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this work,</a:t>
            </a:r>
          </a:p>
          <a:p>
            <a:r>
              <a:rPr kumimoji="1" lang="en-US" altLang="ja-JP" dirty="0" smtClean="0"/>
              <a:t>w</a:t>
            </a:r>
            <a:r>
              <a:rPr kumimoji="1" lang="en-US" altLang="ja-JP" baseline="0" dirty="0" smtClean="0"/>
              <a:t>e proposed online algorithms for reversed LZ factorization with and without self-references.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as you can see, there is a trade-off between the space and time complexities.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that</a:t>
            </a:r>
            <a:r>
              <a:rPr kumimoji="1" lang="fr-FR" altLang="ja-JP" baseline="0" dirty="0" smtClean="0"/>
              <a:t>’</a:t>
            </a:r>
            <a:r>
              <a:rPr kumimoji="1" lang="en-US" altLang="ja-JP" baseline="0" dirty="0" smtClean="0"/>
              <a:t>s all thank you.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06839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2516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update the </a:t>
            </a:r>
            <a:r>
              <a:rPr kumimoji="1" lang="en-US" altLang="ja-JP" baseline="0" dirty="0" err="1" smtClean="0"/>
              <a:t>trie</a:t>
            </a:r>
            <a:r>
              <a:rPr kumimoji="1" lang="en-US" altLang="ja-JP" baseline="0" dirty="0" smtClean="0"/>
              <a:t> when get new block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25161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update the </a:t>
            </a:r>
            <a:r>
              <a:rPr kumimoji="1" lang="en-US" altLang="ja-JP" baseline="0" dirty="0" err="1" smtClean="0"/>
              <a:t>trie</a:t>
            </a:r>
            <a:r>
              <a:rPr kumimoji="1" lang="en-US" altLang="ja-JP" baseline="0" dirty="0" smtClean="0"/>
              <a:t> when get new block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72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25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a</a:t>
            </a:r>
            <a:r>
              <a:rPr kumimoji="1" lang="en-US" altLang="ja-JP" baseline="0" dirty="0" smtClean="0"/>
              <a:t> is the longest such prefix of the remaining suffix </a:t>
            </a:r>
            <a:r>
              <a:rPr kumimoji="1" lang="en-US" altLang="ja-JP" dirty="0" smtClean="0"/>
              <a:t>so s4 is a.</a:t>
            </a:r>
            <a:endParaRPr kumimoji="1" lang="ja-JP" altLang="en-US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43719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update the </a:t>
            </a:r>
            <a:r>
              <a:rPr kumimoji="1" lang="en-US" altLang="ja-JP" baseline="0" dirty="0" err="1" smtClean="0"/>
              <a:t>trie</a:t>
            </a:r>
            <a:r>
              <a:rPr kumimoji="1" lang="en-US" altLang="ja-JP" baseline="0" dirty="0" smtClean="0"/>
              <a:t> when get new block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73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25161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update the </a:t>
            </a:r>
            <a:r>
              <a:rPr kumimoji="1" lang="en-US" altLang="ja-JP" baseline="0" dirty="0" err="1" smtClean="0"/>
              <a:t>trie</a:t>
            </a:r>
            <a:r>
              <a:rPr kumimoji="1" lang="en-US" altLang="ja-JP" baseline="0" dirty="0" smtClean="0"/>
              <a:t> when get new block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74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25161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update the </a:t>
            </a:r>
            <a:r>
              <a:rPr kumimoji="1" lang="en-US" altLang="ja-JP" baseline="0" dirty="0" err="1" smtClean="0"/>
              <a:t>trie</a:t>
            </a:r>
            <a:r>
              <a:rPr kumimoji="1" lang="en-US" altLang="ja-JP" baseline="0" dirty="0" smtClean="0"/>
              <a:t> when get new block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75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2516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update the </a:t>
            </a:r>
            <a:r>
              <a:rPr kumimoji="1" lang="en-US" altLang="ja-JP" baseline="0" dirty="0" err="1" smtClean="0"/>
              <a:t>trie</a:t>
            </a:r>
            <a:r>
              <a:rPr kumimoji="1" lang="en-US" altLang="ja-JP" baseline="0" dirty="0" smtClean="0"/>
              <a:t> when get new block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76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25161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update the </a:t>
            </a:r>
            <a:r>
              <a:rPr kumimoji="1" lang="en-US" altLang="ja-JP" baseline="0" dirty="0" err="1" smtClean="0"/>
              <a:t>trie</a:t>
            </a:r>
            <a:r>
              <a:rPr kumimoji="1" lang="en-US" altLang="ja-JP" baseline="0" dirty="0" smtClean="0"/>
              <a:t> when get new block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77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2516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update the </a:t>
            </a:r>
            <a:r>
              <a:rPr kumimoji="1" lang="en-US" altLang="ja-JP" baseline="0" dirty="0" err="1" smtClean="0"/>
              <a:t>trie</a:t>
            </a:r>
            <a:r>
              <a:rPr kumimoji="1" lang="en-US" altLang="ja-JP" baseline="0" dirty="0" smtClean="0"/>
              <a:t> when get new block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78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25161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update the </a:t>
            </a:r>
            <a:r>
              <a:rPr kumimoji="1" lang="en-US" altLang="ja-JP" baseline="0" dirty="0" err="1" smtClean="0"/>
              <a:t>trie</a:t>
            </a:r>
            <a:r>
              <a:rPr kumimoji="1" lang="en-US" altLang="ja-JP" baseline="0" dirty="0" smtClean="0"/>
              <a:t> when get new block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79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25161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update the </a:t>
            </a:r>
            <a:r>
              <a:rPr kumimoji="1" lang="en-US" altLang="ja-JP" baseline="0" dirty="0" err="1" smtClean="0"/>
              <a:t>trie</a:t>
            </a:r>
            <a:r>
              <a:rPr kumimoji="1" lang="en-US" altLang="ja-JP" baseline="0" dirty="0" smtClean="0"/>
              <a:t> when get new block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80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25161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(13/08/19 16:15) -----</a:t>
            </a:r>
          </a:p>
          <a:p>
            <a:r>
              <a:rPr kumimoji="1" lang="ja-JP" altLang="en-US" dirty="0"/>
              <a:t>use the idea of computes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81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79663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斜体！！！！</a:t>
            </a:r>
          </a:p>
          <a:p>
            <a:r>
              <a:rPr kumimoji="1" lang="ja-JP" altLang="en-US" dirty="0" smtClean="0"/>
              <a:t>----- 会議メモ (13/08/08 13:58) -----</a:t>
            </a:r>
          </a:p>
          <a:p>
            <a:r>
              <a:rPr kumimoji="1" lang="ja-JP" altLang="en-US" dirty="0" smtClean="0"/>
              <a:t>ブロックにしたら、nlog\sigmaになるってのを先に言う</a:t>
            </a:r>
          </a:p>
          <a:p>
            <a:r>
              <a:rPr kumimoji="1" lang="ja-JP" altLang="en-US" dirty="0" smtClean="0"/>
              <a:t>逆向き文字列の接尾辞木</a:t>
            </a:r>
          </a:p>
          <a:p>
            <a:r>
              <a:rPr kumimoji="1" lang="ja-JP" altLang="en-US" dirty="0" smtClean="0"/>
              <a:t>接尾辞木のメンテが必要！</a:t>
            </a:r>
          </a:p>
          <a:p>
            <a:r>
              <a:rPr kumimoji="1" lang="ja-JP" altLang="en-US" dirty="0" smtClean="0"/>
              <a:t>----- 会議メモ (13/08/19 16:15) -----</a:t>
            </a:r>
          </a:p>
          <a:p>
            <a:r>
              <a:rPr kumimoji="1" lang="ja-JP" altLang="en-US" dirty="0" smtClean="0"/>
              <a:t>図の中に変数を入れよう！入れよう！！</a:t>
            </a:r>
          </a:p>
          <a:p>
            <a:r>
              <a:rPr kumimoji="1" lang="ja-JP" altLang="en-US" dirty="0" smtClean="0"/>
              <a:t>………で、r=3になるっちことにしよう！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82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754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a</a:t>
            </a:r>
            <a:r>
              <a:rPr kumimoji="1" lang="en-US" altLang="ja-JP" baseline="0" dirty="0" smtClean="0"/>
              <a:t> is the longest such prefix of the remaining suffix </a:t>
            </a:r>
            <a:r>
              <a:rPr kumimoji="1" lang="en-US" altLang="ja-JP" dirty="0" smtClean="0"/>
              <a:t>so s5 is a.</a:t>
            </a:r>
            <a:endParaRPr kumimoji="1" lang="ja-JP" altLang="en-US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43719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たいとる</a:t>
            </a:r>
            <a:r>
              <a:rPr kumimoji="1" lang="en-US" altLang="ja-JP" dirty="0" smtClean="0"/>
              <a:t>(´</a:t>
            </a:r>
            <a:r>
              <a:rPr kumimoji="1" lang="ja-JP" altLang="en-US" dirty="0" smtClean="0"/>
              <a:t>・</a:t>
            </a:r>
            <a:r>
              <a:rPr kumimoji="1" lang="en-US" altLang="ja-JP" dirty="0" err="1" smtClean="0"/>
              <a:t>ω</a:t>
            </a:r>
            <a:r>
              <a:rPr kumimoji="1" lang="ja-JP" altLang="en-US" dirty="0" smtClean="0"/>
              <a:t>・｀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----- 会議メモ (13/08/19 16:15) -----</a:t>
            </a:r>
          </a:p>
          <a:p>
            <a:r>
              <a:rPr kumimoji="1" lang="en-US" altLang="ja-JP" dirty="0" smtClean="0"/>
              <a:t>木は何の木？？</a:t>
            </a:r>
          </a:p>
          <a:p>
            <a:r>
              <a:rPr kumimoji="1" lang="en-US" altLang="ja-JP" dirty="0" smtClean="0"/>
              <a:t>nlogσbit領域のデータ構造ある！</a:t>
            </a:r>
          </a:p>
          <a:p>
            <a:r>
              <a:rPr kumimoji="1" lang="en-US" altLang="ja-JP" dirty="0" smtClean="0"/>
              <a:t>具体例で、簡単なやつ、難しいやつ。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83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75467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(13/08/19 16:15) -----</a:t>
            </a:r>
          </a:p>
          <a:p>
            <a:r>
              <a:rPr kumimoji="1" lang="ja-JP" altLang="en-US"/>
              <a:t>難しさ１</a:t>
            </a:r>
          </a:p>
          <a:p>
            <a:r>
              <a:rPr kumimoji="1" lang="ja-JP" altLang="en-US"/>
              <a:t>長さがr未満だったら、treeだと手も足も出ない。</a:t>
            </a:r>
          </a:p>
          <a:p>
            <a:r>
              <a:rPr kumimoji="1" lang="ja-JP" altLang="en-US"/>
              <a:t>逆向きの文字列のsuffix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84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72196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(13/01/25 13:28) -----</a:t>
            </a:r>
          </a:p>
          <a:p>
            <a:r>
              <a:rPr kumimoji="1" lang="ja-JP" altLang="en-US" dirty="0" smtClean="0"/>
              <a:t>ブロックごとに</a:t>
            </a:r>
            <a:r>
              <a:rPr kumimoji="1" lang="en-US" altLang="ja-JP" dirty="0" smtClean="0"/>
              <a:t>ST</a:t>
            </a:r>
            <a:r>
              <a:rPr kumimoji="1" lang="ja-JP" altLang="en-US" dirty="0" smtClean="0"/>
              <a:t>をつくったときの問題点</a:t>
            </a:r>
            <a:endParaRPr kumimoji="1" lang="en-US" altLang="ja-JP" dirty="0" smtClean="0"/>
          </a:p>
          <a:p>
            <a:r>
              <a:rPr kumimoji="1" lang="ja-JP" altLang="en-US" smtClean="0"/>
              <a:t>ちょうどはむりぽ</a:t>
            </a:r>
          </a:p>
          <a:p>
            <a:r>
              <a:rPr kumimoji="1" lang="ja-JP" altLang="en-US" smtClean="0"/>
              <a:t>----- 会議メモ (13/08/08 13:58) -----</a:t>
            </a:r>
          </a:p>
          <a:p>
            <a:r>
              <a:rPr kumimoji="1" lang="ja-JP" altLang="en-US" smtClean="0"/>
              <a:t>f_i-1いらない。</a:t>
            </a:r>
          </a:p>
          <a:p>
            <a:r>
              <a:rPr kumimoji="1" lang="ja-JP" altLang="en-US" smtClean="0"/>
              <a:t>----- 会議メモ (13/08/19 16:15) -----</a:t>
            </a:r>
          </a:p>
          <a:p>
            <a:r>
              <a:rPr kumimoji="1" lang="ja-JP" altLang="en-US" smtClean="0"/>
              <a:t>ブロックの形を統一</a:t>
            </a:r>
          </a:p>
          <a:p>
            <a:r>
              <a:rPr kumimoji="1" lang="ja-JP" altLang="en-US" smtClean="0"/>
              <a:t>fiを→に</a:t>
            </a:r>
          </a:p>
          <a:p>
            <a:r>
              <a:rPr kumimoji="1" lang="ja-JP" altLang="en-US" smtClean="0"/>
              <a:t>今どこまで終わったとか。</a:t>
            </a:r>
          </a:p>
          <a:p>
            <a:r>
              <a:rPr kumimoji="1" lang="ja-JP" altLang="en-US" smtClean="0"/>
              <a:t>分かりやすいようにして。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86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45915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(13/01/25 13:28) -----</a:t>
            </a:r>
          </a:p>
          <a:p>
            <a:r>
              <a:rPr kumimoji="1" lang="ja-JP" altLang="en-US" dirty="0" smtClean="0"/>
              <a:t>ブロックごとに</a:t>
            </a:r>
            <a:r>
              <a:rPr kumimoji="1" lang="en-US" altLang="ja-JP" dirty="0" smtClean="0"/>
              <a:t>ST</a:t>
            </a:r>
            <a:r>
              <a:rPr kumimoji="1" lang="ja-JP" altLang="en-US" dirty="0" smtClean="0"/>
              <a:t>をつくったときの問題点</a:t>
            </a:r>
            <a:endParaRPr kumimoji="1" lang="en-US" altLang="ja-JP" dirty="0" smtClean="0"/>
          </a:p>
          <a:p>
            <a:r>
              <a:rPr kumimoji="1" lang="ja-JP" altLang="en-US" smtClean="0"/>
              <a:t>ちょうどはむりぽ</a:t>
            </a:r>
          </a:p>
          <a:p>
            <a:r>
              <a:rPr kumimoji="1" lang="ja-JP" altLang="en-US" smtClean="0"/>
              <a:t>----- 会議メモ (13/02/07 13:28) -----</a:t>
            </a:r>
          </a:p>
          <a:p>
            <a:r>
              <a:rPr kumimoji="1" lang="ja-JP" altLang="en-US" smtClean="0"/>
              <a:t>サフィックスツリー何に使うの？</a:t>
            </a:r>
          </a:p>
          <a:p>
            <a:r>
              <a:rPr kumimoji="1" lang="ja-JP" altLang="en-US" smtClean="0"/>
              <a:t>----- 会議メモ (13/08/08 13:58) -----</a:t>
            </a:r>
          </a:p>
          <a:p>
            <a:r>
              <a:rPr kumimoji="1" lang="ja-JP" altLang="en-US" smtClean="0"/>
              <a:t>参照されるがわの問題。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----- 会議メモ (13/08/19 16:15) -----</a:t>
            </a:r>
          </a:p>
          <a:p>
            <a:r>
              <a:rPr kumimoji="1" lang="ja-JP" altLang="en-US" dirty="0"/>
              <a:t>タチアナさんのアイディアを口で言う！</a:t>
            </a:r>
          </a:p>
          <a:p>
            <a:r>
              <a:rPr kumimoji="1" lang="ja-JP" altLang="en-US" dirty="0"/>
              <a:t>大丈夫と</a:t>
            </a:r>
          </a:p>
          <a:p>
            <a:r>
              <a:rPr kumimoji="1" lang="ja-JP" altLang="en-US" dirty="0"/>
              <a:t>のん大丈夫を並べて比較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easyとhardにしてみてはいかが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87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45915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(13/01/25 13:28) -----</a:t>
            </a:r>
          </a:p>
          <a:p>
            <a:r>
              <a:rPr kumimoji="1" lang="ja-JP" altLang="en-US" dirty="0" smtClean="0"/>
              <a:t>ブロックごとに</a:t>
            </a:r>
            <a:r>
              <a:rPr kumimoji="1" lang="en-US" altLang="ja-JP" dirty="0" smtClean="0"/>
              <a:t>ST</a:t>
            </a:r>
            <a:r>
              <a:rPr kumimoji="1" lang="ja-JP" altLang="en-US" dirty="0" smtClean="0"/>
              <a:t>をつくったときの問題点</a:t>
            </a:r>
            <a:endParaRPr kumimoji="1" lang="en-US" altLang="ja-JP" dirty="0" smtClean="0"/>
          </a:p>
          <a:p>
            <a:r>
              <a:rPr kumimoji="1" lang="ja-JP" altLang="en-US" smtClean="0"/>
              <a:t>ちょうどはむりぽ</a:t>
            </a:r>
          </a:p>
          <a:p>
            <a:r>
              <a:rPr kumimoji="1" lang="ja-JP" altLang="en-US" smtClean="0"/>
              <a:t>----- 会議メモ (13/02/07 13:28) -----</a:t>
            </a:r>
          </a:p>
          <a:p>
            <a:r>
              <a:rPr kumimoji="1" lang="ja-JP" altLang="en-US" smtClean="0"/>
              <a:t>サフィックスツリー何に使うの？</a:t>
            </a:r>
          </a:p>
          <a:p>
            <a:r>
              <a:rPr kumimoji="1" lang="ja-JP" altLang="en-US" smtClean="0"/>
              <a:t>----- 会議メモ (13/08/08 13:58) -----</a:t>
            </a:r>
          </a:p>
          <a:p>
            <a:r>
              <a:rPr kumimoji="1" lang="ja-JP" altLang="en-US" smtClean="0"/>
              <a:t>参照されるがわの問題。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88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45915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(13/01/25 13:28) -----</a:t>
            </a:r>
          </a:p>
          <a:p>
            <a:r>
              <a:rPr kumimoji="1" lang="ja-JP" altLang="en-US" dirty="0" smtClean="0"/>
              <a:t>ブロックごとに</a:t>
            </a:r>
            <a:r>
              <a:rPr kumimoji="1" lang="en-US" altLang="ja-JP" dirty="0" smtClean="0"/>
              <a:t>ST</a:t>
            </a:r>
            <a:r>
              <a:rPr kumimoji="1" lang="ja-JP" altLang="en-US" dirty="0" smtClean="0"/>
              <a:t>をつくったときの問題点</a:t>
            </a:r>
            <a:endParaRPr kumimoji="1" lang="en-US" altLang="ja-JP" dirty="0" smtClean="0"/>
          </a:p>
          <a:p>
            <a:r>
              <a:rPr kumimoji="1" lang="ja-JP" altLang="en-US" smtClean="0"/>
              <a:t>ちょうどはむりぽ</a:t>
            </a:r>
          </a:p>
          <a:p>
            <a:r>
              <a:rPr kumimoji="1" lang="ja-JP" altLang="en-US" smtClean="0"/>
              <a:t>----- 会議メモ (13/02/07 13:28) -----</a:t>
            </a:r>
          </a:p>
          <a:p>
            <a:r>
              <a:rPr kumimoji="1" lang="ja-JP" altLang="en-US" smtClean="0"/>
              <a:t>サフィックスツリー何に使うの？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89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45915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2r</a:t>
            </a:r>
            <a:r>
              <a:rPr kumimoji="1" lang="ja-JP" altLang="en-US" dirty="0" smtClean="0"/>
              <a:t>のツリーいれとく？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90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45915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(13/01/25 13:28) -----</a:t>
            </a:r>
          </a:p>
          <a:p>
            <a:r>
              <a:rPr kumimoji="1" lang="ja-JP" altLang="en-US" dirty="0" smtClean="0"/>
              <a:t>ブロックごとに</a:t>
            </a:r>
            <a:r>
              <a:rPr kumimoji="1" lang="en-US" altLang="ja-JP" dirty="0" smtClean="0"/>
              <a:t>ST</a:t>
            </a:r>
            <a:r>
              <a:rPr kumimoji="1" lang="ja-JP" altLang="en-US" dirty="0" smtClean="0"/>
              <a:t>をつくったときの問題点</a:t>
            </a:r>
            <a:endParaRPr kumimoji="1" lang="en-US" altLang="ja-JP" dirty="0" smtClean="0"/>
          </a:p>
          <a:p>
            <a:r>
              <a:rPr kumimoji="1" lang="ja-JP" altLang="en-US" smtClean="0"/>
              <a:t>ちょうどはむりぽ</a:t>
            </a:r>
          </a:p>
          <a:p>
            <a:r>
              <a:rPr kumimoji="1" lang="ja-JP" altLang="en-US" smtClean="0"/>
              <a:t>----- 会議メモ (13/02/07 13:28) -----</a:t>
            </a:r>
          </a:p>
          <a:p>
            <a:r>
              <a:rPr kumimoji="1" lang="ja-JP" altLang="en-US" smtClean="0"/>
              <a:t>サフィックスツリー何に使うの？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91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45915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2r</a:t>
            </a:r>
            <a:r>
              <a:rPr kumimoji="1" lang="ja-JP" altLang="en-US" smtClean="0"/>
              <a:t>ごとのくだりを入れる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92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45915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2r</a:t>
            </a:r>
            <a:r>
              <a:rPr kumimoji="1" lang="ja-JP" altLang="en-US" smtClean="0"/>
              <a:t>ごとのくだりを入れる</a:t>
            </a:r>
          </a:p>
          <a:p>
            <a:r>
              <a:rPr kumimoji="1" lang="ja-JP" altLang="en-US" smtClean="0"/>
              <a:t>----- 会議メモ (13/08/08 13:58) -----</a:t>
            </a:r>
          </a:p>
          <a:p>
            <a:r>
              <a:rPr kumimoji="1" lang="ja-JP" altLang="en-US" smtClean="0"/>
              <a:t>頭の部分は置いといて、残りの部分のきりのいいところからマッチするところ見てて、欲しい頭にマッチするか。2rごとの。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93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459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err="1" smtClean="0"/>
              <a:t>aa</a:t>
            </a:r>
            <a:r>
              <a:rPr kumimoji="1" lang="en-US" altLang="ja-JP" baseline="0" dirty="0" smtClean="0"/>
              <a:t> is the longest such prefix of the remaining suffix </a:t>
            </a:r>
            <a:r>
              <a:rPr kumimoji="1" lang="en-US" altLang="ja-JP" dirty="0" smtClean="0"/>
              <a:t>so s6 is </a:t>
            </a:r>
            <a:r>
              <a:rPr kumimoji="1" lang="en-US" altLang="ja-JP" dirty="0" err="1" smtClean="0"/>
              <a:t>aa</a:t>
            </a:r>
            <a:r>
              <a:rPr kumimoji="1" lang="en-US" altLang="ja-JP" dirty="0" smtClean="0"/>
              <a:t>.</a:t>
            </a:r>
            <a:endParaRPr kumimoji="1" lang="ja-JP" altLang="en-US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43719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(13/01/25 13:28) -----</a:t>
            </a:r>
          </a:p>
          <a:p>
            <a:r>
              <a:rPr kumimoji="1" lang="ja-JP" altLang="en-US" dirty="0" smtClean="0"/>
              <a:t>ブロックごとに</a:t>
            </a:r>
            <a:r>
              <a:rPr kumimoji="1" lang="en-US" altLang="ja-JP" dirty="0" smtClean="0"/>
              <a:t>ST</a:t>
            </a:r>
            <a:r>
              <a:rPr kumimoji="1" lang="ja-JP" altLang="en-US" dirty="0" smtClean="0"/>
              <a:t>をつくったときの問題点</a:t>
            </a:r>
            <a:endParaRPr kumimoji="1" lang="en-US" altLang="ja-JP" dirty="0" smtClean="0"/>
          </a:p>
          <a:p>
            <a:r>
              <a:rPr kumimoji="1" lang="ja-JP" altLang="en-US" dirty="0" smtClean="0"/>
              <a:t>ちょうどはむりぽ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O(log2n)</a:t>
            </a:r>
            <a:r>
              <a:rPr kumimoji="1" lang="ja-JP" altLang="en-US" dirty="0" smtClean="0"/>
              <a:t>時間で正しい</a:t>
            </a:r>
            <a:r>
              <a:rPr kumimoji="1" lang="en-US" altLang="ja-JP" dirty="0" smtClean="0"/>
              <a:t>fi</a:t>
            </a:r>
            <a:r>
              <a:rPr kumimoji="1" lang="ja-JP" altLang="en-US" dirty="0" smtClean="0"/>
              <a:t>を見つけられる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94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45915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(13/01/25 13:28) -----</a:t>
            </a:r>
          </a:p>
          <a:p>
            <a:r>
              <a:rPr kumimoji="1" lang="ja-JP" altLang="en-US" dirty="0" smtClean="0"/>
              <a:t>ブロックごとに</a:t>
            </a:r>
            <a:r>
              <a:rPr kumimoji="1" lang="en-US" altLang="ja-JP" dirty="0" smtClean="0"/>
              <a:t>ST</a:t>
            </a:r>
            <a:r>
              <a:rPr kumimoji="1" lang="ja-JP" altLang="en-US" dirty="0" smtClean="0"/>
              <a:t>をつくったときの問題点</a:t>
            </a:r>
            <a:endParaRPr kumimoji="1" lang="en-US" altLang="ja-JP" dirty="0" smtClean="0"/>
          </a:p>
          <a:p>
            <a:r>
              <a:rPr kumimoji="1" lang="ja-JP" altLang="en-US" dirty="0" smtClean="0"/>
              <a:t>ちょうどはむりぽ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O(log2n)</a:t>
            </a:r>
            <a:r>
              <a:rPr kumimoji="1" lang="ja-JP" altLang="en-US" dirty="0" smtClean="0"/>
              <a:t>時間で正しい</a:t>
            </a:r>
            <a:r>
              <a:rPr kumimoji="1" lang="en-US" altLang="ja-JP" dirty="0" smtClean="0"/>
              <a:t>fi</a:t>
            </a:r>
            <a:r>
              <a:rPr kumimoji="1" lang="ja-JP" altLang="en-US" dirty="0" smtClean="0"/>
              <a:t>を見つけられる</a:t>
            </a:r>
          </a:p>
          <a:p>
            <a:r>
              <a:rPr kumimoji="1" lang="ja-JP" altLang="en-US" dirty="0" smtClean="0"/>
              <a:t>----- 会議メモ (13/08/19 16:15) -----</a:t>
            </a:r>
          </a:p>
          <a:p>
            <a:r>
              <a:rPr kumimoji="1" lang="ja-JP" altLang="en-US" dirty="0" smtClean="0"/>
              <a:t>塗りつぶすのんを、説明する！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95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45915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(13/08/08 13:58) -----</a:t>
            </a:r>
          </a:p>
          <a:p>
            <a:r>
              <a:rPr kumimoji="1" lang="ja-JP" altLang="en-US" dirty="0"/>
              <a:t>アイデアを書く。</a:t>
            </a:r>
          </a:p>
          <a:p>
            <a:r>
              <a:rPr kumimoji="1" lang="ja-JP" altLang="en-US" dirty="0"/>
              <a:t>----- 会議メモ (13/08/19 16:15) -----</a:t>
            </a:r>
          </a:p>
          <a:p>
            <a:r>
              <a:rPr kumimoji="1" lang="ja-JP" altLang="en-US" dirty="0"/>
              <a:t>具体的に文字列出したほうが分かりやすい！</a:t>
            </a:r>
          </a:p>
          <a:p>
            <a:r>
              <a:rPr kumimoji="1" lang="ja-JP" altLang="en-US" dirty="0"/>
              <a:t>図もおかしい！具体例！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ブロックごとだから、ファクターの終端が入ったブロックまでは、読み込んでないとダメ。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逆向き独特の問題はなんなのかという伝え方！</a:t>
            </a:r>
          </a:p>
          <a:p>
            <a:r>
              <a:rPr kumimoji="1" lang="ja-JP" altLang="en-US" dirty="0"/>
              <a:t>差分を言う。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96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45915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97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100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(13/01/23 16:03) -----</a:t>
            </a:r>
          </a:p>
          <a:p>
            <a:r>
              <a:rPr kumimoji="1" lang="ja-JP" altLang="en-US" dirty="0"/>
              <a:t>入力文字列wをf1~fmを逆向きlz77分解であるとは…</a:t>
            </a:r>
          </a:p>
          <a:p>
            <a:r>
              <a:rPr kumimoji="1" lang="ja-JP" altLang="en-US" dirty="0"/>
              <a:t>----- 会議メモ (13/01/25 13:18) -----</a:t>
            </a:r>
          </a:p>
          <a:p>
            <a:r>
              <a:rPr kumimoji="1" lang="ja-JP" altLang="en-US" dirty="0"/>
              <a:t>今まで分解の終わった逆向きの文字列の最長を次</a:t>
            </a:r>
            <a:r>
              <a:rPr kumimoji="1" lang="ja-JP" altLang="en-US" dirty="0" smtClean="0"/>
              <a:t>の項に</a:t>
            </a:r>
            <a:r>
              <a:rPr kumimoji="1" lang="ja-JP" altLang="en-US" dirty="0"/>
              <a:t>。</a:t>
            </a:r>
          </a:p>
          <a:p>
            <a:r>
              <a:rPr kumimoji="1" lang="ja-JP" altLang="en-US" dirty="0"/>
              <a:t>----- 会議メモ (13/02/07 13:28) -----</a:t>
            </a:r>
          </a:p>
          <a:p>
            <a:r>
              <a:rPr kumimoji="1" lang="ja-JP" altLang="en-US" dirty="0"/>
              <a:t>その中で</a:t>
            </a:r>
            <a:r>
              <a:rPr kumimoji="1" lang="ja-JP" altLang="en-US" dirty="0" smtClean="0"/>
              <a:t>最長</a:t>
            </a:r>
            <a:endParaRPr kumimoji="1" lang="en-US" altLang="ja-JP" dirty="0" smtClean="0"/>
          </a:p>
          <a:p>
            <a:r>
              <a:rPr kumimoji="1" lang="ja-JP" altLang="en-US" dirty="0" smtClean="0"/>
              <a:t>分解後の図。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98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100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(13/01/23 16:03) -----</a:t>
            </a:r>
          </a:p>
          <a:p>
            <a:r>
              <a:rPr kumimoji="1" lang="ja-JP" altLang="en-US" dirty="0"/>
              <a:t>入力文字列wをf1~fmを逆向きlz77分解であるとは…</a:t>
            </a:r>
          </a:p>
          <a:p>
            <a:r>
              <a:rPr kumimoji="1" lang="ja-JP" altLang="en-US" dirty="0"/>
              <a:t>----- 会議メモ (13/01/25 13:18) -----</a:t>
            </a:r>
          </a:p>
          <a:p>
            <a:r>
              <a:rPr kumimoji="1" lang="ja-JP" altLang="en-US" dirty="0"/>
              <a:t>今まで分解の終わった逆向きの文字列の最長を次</a:t>
            </a:r>
            <a:r>
              <a:rPr kumimoji="1" lang="ja-JP" altLang="en-US" dirty="0" smtClean="0"/>
              <a:t>の項に</a:t>
            </a:r>
            <a:r>
              <a:rPr kumimoji="1" lang="ja-JP" altLang="en-US" dirty="0"/>
              <a:t>。</a:t>
            </a:r>
          </a:p>
          <a:p>
            <a:r>
              <a:rPr kumimoji="1" lang="ja-JP" altLang="en-US" dirty="0"/>
              <a:t>----- 会議メモ (13/02/07 13:28) -----</a:t>
            </a:r>
          </a:p>
          <a:p>
            <a:r>
              <a:rPr kumimoji="1" lang="ja-JP" altLang="en-US" dirty="0"/>
              <a:t>その中で</a:t>
            </a:r>
            <a:r>
              <a:rPr kumimoji="1" lang="ja-JP" altLang="en-US" dirty="0" smtClean="0"/>
              <a:t>最長</a:t>
            </a:r>
            <a:endParaRPr kumimoji="1" lang="en-US" altLang="ja-JP" dirty="0" smtClean="0"/>
          </a:p>
          <a:p>
            <a:r>
              <a:rPr kumimoji="1" lang="ja-JP" altLang="en-US" dirty="0" smtClean="0"/>
              <a:t>分解後の図。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99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100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自己参照している</a:t>
            </a:r>
            <a:r>
              <a:rPr kumimoji="1" lang="en-US" altLang="ja-JP" dirty="0" smtClean="0"/>
              <a:t>→</a:t>
            </a:r>
            <a:r>
              <a:rPr kumimoji="1" lang="ja-JP" altLang="en-US" dirty="0" smtClean="0"/>
              <a:t>回文を構成</a:t>
            </a:r>
            <a:r>
              <a:rPr kumimoji="1" lang="ja-JP" altLang="en-US" b="1" dirty="0" smtClean="0"/>
              <a:t>のくだりを詳しく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D384-6BD6-F049-BE47-0E426885844B}" type="slidenum">
              <a:rPr kumimoji="1" lang="ja-JP" altLang="en-US" smtClean="0"/>
              <a:t>100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07474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高々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回のくだりを</a:t>
            </a:r>
            <a:r>
              <a:rPr kumimoji="1" lang="en-US" altLang="ja-JP" dirty="0" err="1" smtClean="0"/>
              <a:t>kwsk</a:t>
            </a:r>
            <a:r>
              <a:rPr kumimoji="1" lang="ja-JP" altLang="en-US" smtClean="0"/>
              <a:t>したがいーやろねー。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さっきの緑と赤だよ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∀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「</a:t>
            </a:r>
          </a:p>
          <a:p>
            <a:r>
              <a:rPr kumimoji="1" lang="ja-JP" altLang="en-US" dirty="0" smtClean="0"/>
              <a:t>----- 会議メモ (13/08/08 14:12) -----</a:t>
            </a:r>
          </a:p>
          <a:p>
            <a:r>
              <a:rPr kumimoji="1" lang="ja-JP" altLang="en-US" dirty="0" smtClean="0"/>
              <a:t>bits of space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101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4359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(13/08/08 14:29) -----</a:t>
            </a:r>
          </a:p>
          <a:p>
            <a:r>
              <a:rPr kumimoji="1" lang="ja-JP" altLang="en-US" dirty="0"/>
              <a:t>設備次回分を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102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4359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(13/08/08 14:29) -----</a:t>
            </a:r>
          </a:p>
          <a:p>
            <a:r>
              <a:rPr kumimoji="1" lang="ja-JP" altLang="en-US" dirty="0"/>
              <a:t>最初にオンラインLZ分解の関連研究出してみては？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5008-3139-194D-88B6-1B1717E37A7D}" type="slidenum">
              <a:rPr kumimoji="1" lang="ja-JP" altLang="en-US" smtClean="0"/>
              <a:t>105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18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pic>
        <p:nvPicPr>
          <p:cNvPr id="1505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3812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Impact" charset="0"/>
                <a:ea typeface="HGS行書体" charset="0"/>
                <a:cs typeface="HGS行書体" charset="0"/>
              </a:rPr>
              <a:t>HABATAKITAI Laboratory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0" y="6486525"/>
            <a:ext cx="2033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FFFFFF"/>
                </a:solidFill>
                <a:latin typeface="Impact" charset="0"/>
                <a:ea typeface="あくあフォント" charset="0"/>
                <a:cs typeface="あくあフォント" charset="0"/>
              </a:rPr>
              <a:t>Everything is String.</a:t>
            </a:r>
          </a:p>
        </p:txBody>
      </p:sp>
      <p:grpSp>
        <p:nvGrpSpPr>
          <p:cNvPr id="150538" name="Group 10"/>
          <p:cNvGrpSpPr>
            <a:grpSpLocks/>
          </p:cNvGrpSpPr>
          <p:nvPr/>
        </p:nvGrpSpPr>
        <p:grpSpPr bwMode="auto">
          <a:xfrm>
            <a:off x="134938" y="2438400"/>
            <a:ext cx="9009062" cy="1052513"/>
            <a:chOff x="85" y="1536"/>
            <a:chExt cx="5675" cy="663"/>
          </a:xfrm>
        </p:grpSpPr>
        <p:grpSp>
          <p:nvGrpSpPr>
            <p:cNvPr id="150539" name="Group 11"/>
            <p:cNvGrpSpPr>
              <a:grpSpLocks/>
            </p:cNvGrpSpPr>
            <p:nvPr userDrawn="1"/>
          </p:nvGrpSpPr>
          <p:grpSpPr bwMode="auto">
            <a:xfrm>
              <a:off x="268" y="1604"/>
              <a:ext cx="448" cy="299"/>
              <a:chOff x="268" y="1604"/>
              <a:chExt cx="448" cy="299"/>
            </a:xfrm>
          </p:grpSpPr>
          <p:sp>
            <p:nvSpPr>
              <p:cNvPr id="150540" name="Rectangle 12"/>
              <p:cNvSpPr>
                <a:spLocks noChangeArrowheads="1"/>
              </p:cNvSpPr>
              <p:nvPr/>
            </p:nvSpPr>
            <p:spPr bwMode="auto">
              <a:xfrm>
                <a:off x="268" y="1604"/>
                <a:ext cx="276" cy="2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  <a:latin typeface="あくあフォント" charset="0"/>
                  <a:ea typeface="あくあフォント" charset="0"/>
                  <a:cs typeface="あくあフォント" charset="0"/>
                </a:endParaRPr>
              </a:p>
            </p:txBody>
          </p:sp>
          <p:sp>
            <p:nvSpPr>
              <p:cNvPr id="150541" name="Rectangle 13"/>
              <p:cNvSpPr>
                <a:spLocks noChangeArrowheads="1"/>
              </p:cNvSpPr>
              <p:nvPr/>
            </p:nvSpPr>
            <p:spPr bwMode="auto">
              <a:xfrm>
                <a:off x="509" y="1604"/>
                <a:ext cx="207" cy="299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  <a:latin typeface="あくあフォント" charset="0"/>
                  <a:ea typeface="あくあフォント" charset="0"/>
                  <a:cs typeface="あくあフォント" charset="0"/>
                </a:endParaRPr>
              </a:p>
            </p:txBody>
          </p:sp>
        </p:grpSp>
        <p:grpSp>
          <p:nvGrpSpPr>
            <p:cNvPr id="150542" name="Group 14"/>
            <p:cNvGrpSpPr>
              <a:grpSpLocks/>
            </p:cNvGrpSpPr>
            <p:nvPr userDrawn="1"/>
          </p:nvGrpSpPr>
          <p:grpSpPr bwMode="auto">
            <a:xfrm>
              <a:off x="346" y="1870"/>
              <a:ext cx="465" cy="299"/>
              <a:chOff x="346" y="1870"/>
              <a:chExt cx="465" cy="299"/>
            </a:xfrm>
          </p:grpSpPr>
          <p:sp>
            <p:nvSpPr>
              <p:cNvPr id="150543" name="Rectangle 15"/>
              <p:cNvSpPr>
                <a:spLocks noChangeArrowheads="1"/>
              </p:cNvSpPr>
              <p:nvPr/>
            </p:nvSpPr>
            <p:spPr bwMode="auto">
              <a:xfrm>
                <a:off x="346" y="1870"/>
                <a:ext cx="266" cy="2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  <a:latin typeface="あくあフォント" charset="0"/>
                  <a:ea typeface="あくあフォント" charset="0"/>
                  <a:cs typeface="あくあフォント" charset="0"/>
                </a:endParaRPr>
              </a:p>
            </p:txBody>
          </p:sp>
          <p:sp>
            <p:nvSpPr>
              <p:cNvPr id="150544" name="Rectangle 16"/>
              <p:cNvSpPr>
                <a:spLocks noChangeArrowheads="1"/>
              </p:cNvSpPr>
              <p:nvPr/>
            </p:nvSpPr>
            <p:spPr bwMode="auto">
              <a:xfrm>
                <a:off x="579" y="1870"/>
                <a:ext cx="232" cy="299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000000"/>
                  </a:solidFill>
                  <a:latin typeface="あくあフォント" charset="0"/>
                  <a:ea typeface="あくあフォント" charset="0"/>
                  <a:cs typeface="あくあフォント" charset="0"/>
                </a:endParaRPr>
              </a:p>
            </p:txBody>
          </p:sp>
        </p:grpSp>
        <p:sp>
          <p:nvSpPr>
            <p:cNvPr id="150545" name="Rectangle 17"/>
            <p:cNvSpPr>
              <a:spLocks noChangeArrowheads="1"/>
            </p:cNvSpPr>
            <p:nvPr/>
          </p:nvSpPr>
          <p:spPr bwMode="auto">
            <a:xfrm>
              <a:off x="85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rgbClr val="EAEAEA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あくあフォント" charset="0"/>
                <a:ea typeface="あくあフォント" charset="0"/>
                <a:cs typeface="あくあフォント" charset="0"/>
              </a:endParaRPr>
            </a:p>
          </p:txBody>
        </p:sp>
        <p:sp>
          <p:nvSpPr>
            <p:cNvPr id="150546" name="Rectangle 18"/>
            <p:cNvSpPr>
              <a:spLocks noChangeArrowheads="1"/>
            </p:cNvSpPr>
            <p:nvPr/>
          </p:nvSpPr>
          <p:spPr bwMode="auto">
            <a:xfrm>
              <a:off x="485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あくあフォント" charset="0"/>
                <a:ea typeface="あくあフォント" charset="0"/>
                <a:cs typeface="あくあフォント" charset="0"/>
              </a:endParaRPr>
            </a:p>
          </p:txBody>
        </p:sp>
        <p:sp>
          <p:nvSpPr>
            <p:cNvPr id="150547" name="Rectangle 19"/>
            <p:cNvSpPr>
              <a:spLocks noChangeArrowheads="1"/>
            </p:cNvSpPr>
            <p:nvPr/>
          </p:nvSpPr>
          <p:spPr bwMode="auto">
            <a:xfrm flipV="1">
              <a:off x="284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あくあフォント" charset="0"/>
                <a:ea typeface="あくあフォント" charset="0"/>
                <a:cs typeface="あくあフォント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66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3E8125A5-8851-A843-B8A3-B1DB51B4DAFD}" type="slidenum">
              <a:rPr lang="ja-JP" altLang="en-US" sz="2400" smtClean="0">
                <a:solidFill>
                  <a:srgbClr val="000000"/>
                </a:solidFill>
                <a:latin typeface="あくあフォント" charset="0"/>
                <a:ea typeface="あくあフォント" charset="0"/>
                <a:cs typeface="あくあフォント" charset="0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1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DC9AC497-13C0-2046-8BB9-61B6F4E27318}" type="slidenum">
              <a:rPr lang="ja-JP" altLang="en-US" sz="2400" smtClean="0">
                <a:solidFill>
                  <a:srgbClr val="000000"/>
                </a:solidFill>
                <a:latin typeface="あくあフォント" charset="0"/>
                <a:ea typeface="あくあフォント" charset="0"/>
                <a:cs typeface="あくあフォント" charset="0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3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76D056E0-C568-824B-B9A2-8E67D7FD18B2}" type="slidenum">
              <a:rPr lang="ja-JP" altLang="en-US" sz="2400" smtClean="0">
                <a:solidFill>
                  <a:srgbClr val="000000"/>
                </a:solidFill>
                <a:latin typeface="あくあフォント" charset="0"/>
                <a:ea typeface="あくあフォント" charset="0"/>
                <a:cs typeface="あくあフォント" charset="0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04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ja-JP" altLang="en-US" smtClean="0"/>
              <a:t>アイコンをクリックして表を追加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572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4554" y="1666600"/>
            <a:ext cx="8229600" cy="4845580"/>
          </a:xfrm>
        </p:spPr>
        <p:txBody>
          <a:bodyPr/>
          <a:lstStyle>
            <a:lvl1pPr>
              <a:defRPr>
                <a:latin typeface="HG丸ｺﾞｼｯｸM-PRO"/>
                <a:ea typeface="HG丸ｺﾞｼｯｸM-PRO"/>
                <a:cs typeface="HG丸ｺﾞｼｯｸM-PRO"/>
              </a:defRPr>
            </a:lvl1pPr>
            <a:lvl2pPr>
              <a:defRPr>
                <a:latin typeface="HG丸ｺﾞｼｯｸM-PRO"/>
                <a:ea typeface="HG丸ｺﾞｼｯｸM-PRO"/>
                <a:cs typeface="HG丸ｺﾞｼｯｸM-PRO"/>
              </a:defRPr>
            </a:lvl2pPr>
            <a:lvl3pPr>
              <a:defRPr>
                <a:latin typeface="HG丸ｺﾞｼｯｸM-PRO"/>
                <a:ea typeface="HG丸ｺﾞｼｯｸM-PRO"/>
                <a:cs typeface="HG丸ｺﾞｼｯｸM-PRO"/>
              </a:defRPr>
            </a:lvl3pPr>
            <a:lvl4pPr>
              <a:defRPr>
                <a:latin typeface="HG丸ｺﾞｼｯｸM-PRO"/>
                <a:ea typeface="HG丸ｺﾞｼｯｸM-PRO"/>
                <a:cs typeface="HG丸ｺﾞｼｯｸM-PRO"/>
              </a:defRPr>
            </a:lvl4pPr>
            <a:lvl5pPr>
              <a:defRPr>
                <a:latin typeface="HG丸ｺﾞｼｯｸM-PRO"/>
                <a:ea typeface="HG丸ｺﾞｼｯｸM-PRO"/>
                <a:cs typeface="HG丸ｺﾞｼｯｸM-PRO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93"/>
            <a:ext cx="8229600" cy="84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pPr lvl="0"/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377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7102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6D2B222C-3399-2740-BCD4-7E4A564C5AEE}" type="slidenum">
              <a:rPr lang="ja-JP" altLang="en-US" sz="2400" smtClean="0">
                <a:solidFill>
                  <a:srgbClr val="000000"/>
                </a:solidFill>
                <a:latin typeface="あくあフォント" charset="0"/>
                <a:ea typeface="あくあフォント" charset="0"/>
                <a:cs typeface="あくあフォント" charset="0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3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FF085F9B-CA0A-3148-83F3-8EBD200E8C42}" type="slidenum">
              <a:rPr lang="ja-JP" altLang="en-US" sz="2400" smtClean="0">
                <a:solidFill>
                  <a:srgbClr val="000000"/>
                </a:solidFill>
                <a:latin typeface="あくあフォント" charset="0"/>
                <a:ea typeface="あくあフォント" charset="0"/>
                <a:cs typeface="あくあフォント" charset="0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4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5C8A8B4B-4E0B-EF48-B952-2E407B1C27CC}" type="slidenum">
              <a:rPr lang="ja-JP" altLang="en-US" sz="2400" smtClean="0">
                <a:solidFill>
                  <a:srgbClr val="000000"/>
                </a:solidFill>
                <a:latin typeface="あくあフォント" charset="0"/>
                <a:ea typeface="あくあフォント" charset="0"/>
                <a:cs typeface="あくあフォント" charset="0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1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776DDB5-7286-B04D-99DC-0369F4929EF7}" type="slidenum">
              <a:rPr lang="ja-JP" altLang="en-US" sz="2400" smtClean="0">
                <a:solidFill>
                  <a:srgbClr val="000000"/>
                </a:solidFill>
                <a:latin typeface="あくあフォント" charset="0"/>
                <a:ea typeface="あくあフォント" charset="0"/>
                <a:cs typeface="あくあフォント" charset="0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5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C8F51CF2-E034-9845-92CA-B160088EBFB1}" type="slidenum">
              <a:rPr lang="ja-JP" altLang="en-US" sz="2400" smtClean="0">
                <a:solidFill>
                  <a:srgbClr val="000000"/>
                </a:solidFill>
                <a:latin typeface="あくあフォント" charset="0"/>
                <a:ea typeface="あくあフォント" charset="0"/>
                <a:cs typeface="あくあフォント" charset="0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25940711-6595-A041-A892-4517AA359DB8}" type="slidenum">
              <a:rPr lang="ja-JP" altLang="en-US" sz="2400" smtClean="0">
                <a:solidFill>
                  <a:srgbClr val="000000"/>
                </a:solidFill>
                <a:latin typeface="あくあフォント" charset="0"/>
                <a:ea typeface="あくあフォント" charset="0"/>
                <a:cs typeface="あくあフォント" charset="0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2400">
              <a:solidFill>
                <a:srgbClr val="000000"/>
              </a:solidFill>
              <a:latin typeface="あくあフォント" charset="0"/>
              <a:ea typeface="あくあフォント" charset="0"/>
              <a:cs typeface="あくあフォント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6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93"/>
            <a:ext cx="8229600" cy="84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584"/>
            <a:ext cx="8229600" cy="484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</a:t>
            </a:r>
            <a:r>
              <a:rPr lang="en-US" altLang="ja-JP" dirty="0" smtClean="0"/>
              <a:t> </a:t>
            </a:r>
            <a:r>
              <a:rPr lang="ja-JP" altLang="en-US" dirty="0" smtClean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 smtClean="0"/>
              <a:t>第</a:t>
            </a:r>
            <a:r>
              <a:rPr lang="en-US" altLang="ja-JP" dirty="0" smtClean="0"/>
              <a:t> 2 </a:t>
            </a:r>
            <a:r>
              <a:rPr lang="ja-JP" altLang="en-US" dirty="0" smtClean="0"/>
              <a:t>レベル</a:t>
            </a:r>
            <a:endParaRPr lang="en-US" altLang="ja-JP" dirty="0"/>
          </a:p>
          <a:p>
            <a:pPr lvl="2"/>
            <a:r>
              <a:rPr lang="ja-JP" altLang="en-US" dirty="0" smtClean="0"/>
              <a:t>第</a:t>
            </a:r>
            <a:r>
              <a:rPr lang="en-US" altLang="ja-JP" dirty="0" smtClean="0"/>
              <a:t> </a:t>
            </a:r>
            <a:r>
              <a:rPr lang="en-US" altLang="ja-JP" dirty="0"/>
              <a:t>3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第</a:t>
            </a:r>
            <a:r>
              <a:rPr lang="en-US" altLang="ja-JP" dirty="0" smtClean="0"/>
              <a:t> 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</a:t>
            </a:r>
            <a:r>
              <a:rPr lang="en-US" altLang="ja-JP" dirty="0" smtClean="0"/>
              <a:t> 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Impact" charset="0"/>
                <a:ea typeface="HGS行書体" charset="0"/>
                <a:cs typeface="HGS行書体" charset="0"/>
              </a:rPr>
              <a:t>HABATAKITAI Laboratory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0" y="6486525"/>
            <a:ext cx="2033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FFFFFF"/>
                </a:solidFill>
                <a:latin typeface="Impact" charset="0"/>
                <a:ea typeface="あくあフォント" charset="0"/>
                <a:cs typeface="あくあフォント" charset="0"/>
              </a:rPr>
              <a:t>Everything is String.</a:t>
            </a:r>
          </a:p>
        </p:txBody>
      </p:sp>
    </p:spTree>
    <p:extLst>
      <p:ext uri="{BB962C8B-B14F-4D97-AF65-F5344CB8AC3E}">
        <p14:creationId xmlns:p14="http://schemas.microsoft.com/office/powerpoint/2010/main" val="81265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HG丸ｺﾞｼｯｸM-PRO"/>
          <a:cs typeface="HG丸ｺﾞｼｯｸM-PR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HG丸ｺﾞｼｯｸM-PRO"/>
          <a:cs typeface="HG丸ｺﾞｼｯｸM-PRO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HG丸ｺﾞｼｯｸM-PRO"/>
          <a:cs typeface="HG丸ｺﾞｼｯｸM-PRO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HG丸ｺﾞｼｯｸM-PRO"/>
          <a:cs typeface="HG丸ｺﾞｼｯｸM-PRO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800">
          <a:solidFill>
            <a:schemeClr val="tx1"/>
          </a:solidFill>
          <a:latin typeface="+mn-lt"/>
          <a:ea typeface="HG丸ｺﾞｼｯｸM-PRO"/>
          <a:cs typeface="HG丸ｺﾞｼｯｸM-PRO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HG丸ｺﾞｼｯｸM-PRO"/>
          <a:cs typeface="HG丸ｺﾞｼｯｸM-PRO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image" Target="../media/image5.emf"/></Relationships>
</file>

<file path=ppt/slides/_rels/slide9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4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12.bin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5.emf"/></Relationships>
</file>

<file path=ppt/slides/_rels/slide9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25.bin"/><Relationship Id="rId18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5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20.bin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6261" y="1821947"/>
            <a:ext cx="7429151" cy="1470025"/>
          </a:xfrm>
        </p:spPr>
        <p:txBody>
          <a:bodyPr/>
          <a:lstStyle/>
          <a:p>
            <a:r>
              <a:rPr lang="en-US" altLang="ja-JP" sz="4000" dirty="0" smtClean="0">
                <a:latin typeface="+mj-lt"/>
              </a:rPr>
              <a:t>Computing Reversed</a:t>
            </a:r>
            <a:br>
              <a:rPr lang="en-US" altLang="ja-JP" sz="4000" dirty="0" smtClean="0">
                <a:latin typeface="+mj-lt"/>
              </a:rPr>
            </a:br>
            <a:r>
              <a:rPr lang="en-US" altLang="ja-JP" sz="4000" dirty="0" smtClean="0">
                <a:latin typeface="+mj-lt"/>
              </a:rPr>
              <a:t>Lempel-Ziv Factorization Online</a:t>
            </a:r>
            <a:endParaRPr lang="ja-JP" altLang="en-US" sz="4000" dirty="0">
              <a:latin typeface="+mj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3371" y="4127841"/>
            <a:ext cx="8760629" cy="2053343"/>
          </a:xfrm>
        </p:spPr>
        <p:txBody>
          <a:bodyPr/>
          <a:lstStyle/>
          <a:p>
            <a:pPr algn="l"/>
            <a:r>
              <a:rPr lang="en-US" altLang="ja-JP" u="sng" dirty="0" smtClean="0">
                <a:latin typeface="+mn-lt"/>
              </a:rPr>
              <a:t>Shiho Sugimoto</a:t>
            </a:r>
            <a:r>
              <a:rPr lang="en-US" altLang="ja-JP" dirty="0" smtClean="0">
                <a:latin typeface="+mn-lt"/>
              </a:rPr>
              <a:t>, Tomohiro I, </a:t>
            </a:r>
            <a:r>
              <a:rPr lang="en-US" altLang="ja-JP" dirty="0" err="1" smtClean="0">
                <a:latin typeface="+mn-lt"/>
              </a:rPr>
              <a:t>Shunsuke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 err="1" smtClean="0">
                <a:latin typeface="+mn-lt"/>
              </a:rPr>
              <a:t>Inenaga</a:t>
            </a:r>
            <a:r>
              <a:rPr lang="en-US" altLang="ja-JP" dirty="0" smtClean="0">
                <a:latin typeface="+mn-lt"/>
              </a:rPr>
              <a:t>,</a:t>
            </a:r>
            <a:br>
              <a:rPr lang="en-US" altLang="ja-JP" dirty="0" smtClean="0">
                <a:latin typeface="+mn-lt"/>
              </a:rPr>
            </a:br>
            <a:r>
              <a:rPr lang="en-US" altLang="ja-JP" dirty="0" smtClean="0">
                <a:latin typeface="+mn-lt"/>
              </a:rPr>
              <a:t>Hideo </a:t>
            </a:r>
            <a:r>
              <a:rPr lang="en-US" altLang="ja-JP" dirty="0" err="1" smtClean="0">
                <a:latin typeface="+mn-lt"/>
              </a:rPr>
              <a:t>Bannai</a:t>
            </a:r>
            <a:r>
              <a:rPr lang="en-US" altLang="ja-JP" dirty="0" smtClean="0">
                <a:latin typeface="+mn-lt"/>
              </a:rPr>
              <a:t>, Masayuki Takeda</a:t>
            </a:r>
            <a:br>
              <a:rPr lang="en-US" altLang="ja-JP" dirty="0" smtClean="0">
                <a:latin typeface="+mn-lt"/>
              </a:rPr>
            </a:br>
            <a:endParaRPr lang="en-US" altLang="ja-JP" dirty="0" smtClean="0">
              <a:latin typeface="+mn-lt"/>
            </a:endParaRPr>
          </a:p>
          <a:p>
            <a:pPr algn="l"/>
            <a:r>
              <a:rPr lang="en-US" altLang="ja-JP" dirty="0" smtClean="0">
                <a:latin typeface="+mn-lt"/>
              </a:rPr>
              <a:t>Kyushu University, Japan</a:t>
            </a:r>
          </a:p>
        </p:txBody>
      </p:sp>
    </p:spTree>
    <p:extLst>
      <p:ext uri="{BB962C8B-B14F-4D97-AF65-F5344CB8AC3E}">
        <p14:creationId xmlns:p14="http://schemas.microsoft.com/office/powerpoint/2010/main" val="365723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494554" y="5395712"/>
            <a:ext cx="6085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  <a:latin typeface="Arial"/>
              </a:rPr>
              <a:t>LZ factorization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without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self-references</a:t>
            </a:r>
            <a:endParaRPr kumimoji="1" lang="ja-JP" altLang="en-US" dirty="0">
              <a:latin typeface="+mn-lt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211281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540173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1783724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2163614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cxnSp>
        <p:nvCxnSpPr>
          <p:cNvPr id="12" name="直線矢印コネクタ 11"/>
          <p:cNvCxnSpPr/>
          <p:nvPr/>
        </p:nvCxnSpPr>
        <p:spPr bwMode="auto">
          <a:xfrm>
            <a:off x="4588470" y="5947519"/>
            <a:ext cx="67936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コネクタ 12"/>
          <p:cNvCxnSpPr/>
          <p:nvPr/>
        </p:nvCxnSpPr>
        <p:spPr>
          <a:xfrm>
            <a:off x="2923206" y="548560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2549836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767010" y="732255"/>
            <a:ext cx="3007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[</a:t>
            </a:r>
            <a:r>
              <a:rPr lang="en-US" altLang="ja-JP" sz="2400" kern="0" dirty="0" err="1" smtClean="0">
                <a:solidFill>
                  <a:srgbClr val="000000"/>
                </a:solidFill>
                <a:ea typeface="HG丸ｺﾞｼｯｸM-PRO"/>
                <a:cs typeface="Times New Roman"/>
              </a:rPr>
              <a:t>Ziv</a:t>
            </a:r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 &amp; Lempel, </a:t>
            </a:r>
            <a:r>
              <a:rPr lang="en-US" altLang="ja-JP" sz="2400" kern="0" dirty="0">
                <a:solidFill>
                  <a:srgbClr val="000000"/>
                </a:solidFill>
                <a:ea typeface="HG丸ｺﾞｼｯｸM-PRO"/>
                <a:cs typeface="Times New Roman"/>
              </a:rPr>
              <a:t>1977]</a:t>
            </a:r>
            <a:endParaRPr lang="ja-JP" altLang="en-US" dirty="0"/>
          </a:p>
        </p:txBody>
      </p:sp>
      <p:sp>
        <p:nvSpPr>
          <p:cNvPr id="20" name="コンテンツ プレースホルダー 1"/>
          <p:cNvSpPr txBox="1">
            <a:spLocks/>
          </p:cNvSpPr>
          <p:nvPr/>
        </p:nvSpPr>
        <p:spPr bwMode="auto">
          <a:xfrm>
            <a:off x="494554" y="1666600"/>
            <a:ext cx="7997957" cy="290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>
                <a:latin typeface="+mn-lt"/>
              </a:rPr>
              <a:t>LZ factorization </a:t>
            </a:r>
            <a:r>
              <a:rPr lang="en-US" altLang="ja-JP" sz="2800" kern="0" dirty="0">
                <a:solidFill>
                  <a:srgbClr val="000000"/>
                </a:solidFill>
                <a:latin typeface="Arial"/>
              </a:rPr>
              <a:t>without self-references </a:t>
            </a:r>
            <a:r>
              <a:rPr lang="en-US" altLang="ja-JP" sz="2800" dirty="0" smtClean="0">
                <a:latin typeface="+mn-lt"/>
              </a:rPr>
              <a:t>of string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+mn-lt"/>
              </a:rPr>
              <a:t> of length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800" dirty="0" smtClean="0">
                <a:latin typeface="+mn-lt"/>
              </a:rPr>
              <a:t> is a factorization</a:t>
            </a:r>
            <a:r>
              <a:rPr lang="en-US" altLang="ja-JP" sz="2800" i="1" dirty="0" smtClean="0">
                <a:latin typeface="+mn-lt"/>
                <a:cs typeface="Times New Roman"/>
              </a:rPr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,s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,...,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m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dirty="0" smtClean="0">
                <a:latin typeface="+mn-lt"/>
              </a:rPr>
              <a:t>such that</a:t>
            </a:r>
          </a:p>
          <a:p>
            <a:r>
              <a:rPr lang="en-US" altLang="ja-JP" sz="2800" dirty="0" smtClean="0"/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 = 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m</a:t>
            </a:r>
            <a:endParaRPr lang="en-US" altLang="ja-JP" sz="2800" i="1" baseline="-25000" dirty="0" smtClean="0">
              <a:latin typeface="Times New Roman"/>
              <a:cs typeface="Times New Roman"/>
            </a:endParaRPr>
          </a:p>
          <a:p>
            <a:r>
              <a:rPr lang="en-US" altLang="ja-JP" sz="2800" i="1" baseline="-25000" dirty="0" smtClean="0"/>
              <a:t>  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is the longest non-empty prefix of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Times New Roman"/>
                <a:cs typeface="Times New Roman"/>
              </a:rPr>
              <a:t>[|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−1</a:t>
            </a:r>
            <a:r>
              <a:rPr lang="en-US" altLang="ja-JP" sz="2800" dirty="0" smtClean="0">
                <a:latin typeface="Times New Roman"/>
                <a:cs typeface="Times New Roman"/>
              </a:rPr>
              <a:t>|+1..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800" dirty="0" smtClean="0">
                <a:latin typeface="Times New Roman"/>
                <a:cs typeface="Times New Roman"/>
              </a:rPr>
              <a:t>]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that is also a substring of</a:t>
            </a:r>
            <a:br>
              <a:rPr lang="en-US" altLang="ja-JP" sz="2800" dirty="0" smtClean="0">
                <a:latin typeface="+mn-lt"/>
              </a:rPr>
            </a:b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Times New Roman"/>
                <a:cs typeface="Times New Roman"/>
              </a:rPr>
              <a:t>[1.. |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 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−1</a:t>
            </a:r>
            <a:r>
              <a:rPr lang="en-US" altLang="ja-JP" sz="2800" dirty="0" smtClean="0">
                <a:latin typeface="Times New Roman"/>
                <a:cs typeface="Times New Roman"/>
              </a:rPr>
              <a:t>|]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if such exists</a:t>
            </a:r>
          </a:p>
          <a:p>
            <a:r>
              <a:rPr lang="en-US" altLang="ja-JP" sz="2800" dirty="0" smtClean="0"/>
              <a:t> 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sz="2800" dirty="0" smtClean="0">
                <a:latin typeface="Times New Roman"/>
                <a:cs typeface="Times New Roman"/>
              </a:rPr>
              <a:t> =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>
                <a:latin typeface="Times New Roman"/>
                <a:cs typeface="Times New Roman"/>
              </a:rPr>
              <a:t>[</a:t>
            </a:r>
            <a:r>
              <a:rPr lang="en-US" altLang="ja-JP" sz="2800" dirty="0" smtClean="0">
                <a:latin typeface="Times New Roman"/>
                <a:cs typeface="Times New Roman"/>
              </a:rPr>
              <a:t>|</a:t>
            </a:r>
            <a:r>
              <a:rPr lang="en-US" altLang="ja-JP" sz="2800" i="1" dirty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−1</a:t>
            </a:r>
            <a:r>
              <a:rPr lang="en-US" altLang="ja-JP" sz="2800" dirty="0">
                <a:latin typeface="Times New Roman"/>
                <a:cs typeface="Times New Roman"/>
              </a:rPr>
              <a:t>|+1] </a:t>
            </a:r>
            <a:r>
              <a:rPr lang="en-US" altLang="ja-JP" sz="2800" dirty="0" smtClean="0">
                <a:latin typeface="+mn-lt"/>
              </a:rPr>
              <a:t>otherwise</a:t>
            </a:r>
            <a:endParaRPr lang="en-US" altLang="ja-JP" sz="2800" dirty="0" smtClean="0"/>
          </a:p>
        </p:txBody>
      </p:sp>
      <p:cxnSp>
        <p:nvCxnSpPr>
          <p:cNvPr id="18" name="直線矢印コネクタ 17"/>
          <p:cNvCxnSpPr/>
          <p:nvPr/>
        </p:nvCxnSpPr>
        <p:spPr bwMode="auto">
          <a:xfrm>
            <a:off x="2190426" y="5939219"/>
            <a:ext cx="7188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コネクタ 14"/>
          <p:cNvCxnSpPr/>
          <p:nvPr/>
        </p:nvCxnSpPr>
        <p:spPr>
          <a:xfrm>
            <a:off x="333626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2923206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4</a:t>
            </a:r>
            <a:endParaRPr lang="en-US" altLang="ja-JP" sz="2800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3729403" y="548560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3324285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5</a:t>
            </a:r>
            <a:endParaRPr lang="en-US" altLang="ja-JP" sz="2800" dirty="0"/>
          </a:p>
        </p:txBody>
      </p:sp>
      <p:cxnSp>
        <p:nvCxnSpPr>
          <p:cNvPr id="23" name="直線コネクタ 22"/>
          <p:cNvCxnSpPr/>
          <p:nvPr/>
        </p:nvCxnSpPr>
        <p:spPr>
          <a:xfrm>
            <a:off x="4492630" y="548560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3909103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6</a:t>
            </a:r>
            <a:endParaRPr lang="en-US" altLang="ja-JP" sz="2800" dirty="0"/>
          </a:p>
        </p:txBody>
      </p:sp>
      <p:cxnSp>
        <p:nvCxnSpPr>
          <p:cNvPr id="25" name="直線コネクタ 24"/>
          <p:cNvCxnSpPr/>
          <p:nvPr/>
        </p:nvCxnSpPr>
        <p:spPr>
          <a:xfrm>
            <a:off x="5300433" y="548560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4697584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7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02385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the factor with self-reference </a:t>
            </a:r>
            <a:r>
              <a:rPr kumimoji="1" lang="en-US" altLang="ja-JP" dirty="0" smtClean="0"/>
              <a:t>→ </a:t>
            </a:r>
            <a:r>
              <a:rPr lang="en-US" altLang="ja-JP" dirty="0" smtClean="0"/>
              <a:t>the part of palindrome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compute palindromes which ends any position with algorithm of reversed LZ factorization without self-references in parallel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we can compute palindromes which ends any position in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) </a:t>
            </a:r>
            <a:r>
              <a:rPr lang="en-US" altLang="ja-JP" dirty="0" smtClean="0"/>
              <a:t>time and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 </a:t>
            </a:r>
            <a:r>
              <a:rPr lang="en-US" altLang="ja-JP" dirty="0">
                <a:latin typeface="Times New Roman"/>
                <a:cs typeface="Times New Roman"/>
              </a:rPr>
              <a:t>log</a:t>
            </a:r>
            <a:r>
              <a:rPr lang="en-US" altLang="ja-JP" i="1" dirty="0">
                <a:latin typeface="Times New Roman"/>
                <a:cs typeface="Times New Roman"/>
              </a:rPr>
              <a:t> n</a:t>
            </a:r>
            <a:r>
              <a:rPr lang="en-US" altLang="ja-JP" dirty="0">
                <a:latin typeface="Times New Roman"/>
                <a:cs typeface="Times New Roman"/>
              </a:rPr>
              <a:t>) </a:t>
            </a:r>
            <a:r>
              <a:rPr lang="en-US" altLang="ja-JP" dirty="0" smtClean="0"/>
              <a:t>bits of space</a:t>
            </a:r>
            <a:r>
              <a:rPr lang="en-US" altLang="ja-JP" dirty="0" smtClean="0">
                <a:latin typeface="Times New Roman"/>
                <a:cs typeface="Times New Roman"/>
              </a:rPr>
              <a:t>[</a:t>
            </a:r>
            <a:r>
              <a:rPr lang="en-US" altLang="ja-JP" dirty="0" err="1">
                <a:latin typeface="Times New Roman"/>
                <a:cs typeface="Times New Roman"/>
              </a:rPr>
              <a:t>Manacher</a:t>
            </a:r>
            <a:r>
              <a:rPr lang="en-US" altLang="ja-JP" dirty="0">
                <a:latin typeface="Times New Roman"/>
                <a:cs typeface="Times New Roman"/>
              </a:rPr>
              <a:t>, 1975]</a:t>
            </a:r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to?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492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600"/>
            <a:ext cx="8229600" cy="1077965"/>
          </a:xfrm>
          <a:noFill/>
          <a:ln w="76200" cmpd="tri">
            <a:solidFill>
              <a:schemeClr val="accent2"/>
            </a:solidFill>
          </a:ln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latin typeface="Times New Roman"/>
                <a:cs typeface="Times New Roman"/>
              </a:rPr>
              <a:t>We can compute reversed LZ factorization </a:t>
            </a:r>
            <a:r>
              <a:rPr lang="en-US" altLang="ja-JP" dirty="0" smtClean="0">
                <a:latin typeface="Times New Roman"/>
                <a:cs typeface="Times New Roman"/>
              </a:rPr>
              <a:t>with </a:t>
            </a:r>
            <a:r>
              <a:rPr lang="en-US" altLang="ja-JP" dirty="0">
                <a:latin typeface="Times New Roman"/>
                <a:cs typeface="Times New Roman"/>
              </a:rPr>
              <a:t>self-references online in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 </a:t>
            </a:r>
            <a:r>
              <a:rPr lang="en-US" altLang="ja-JP" dirty="0">
                <a:latin typeface="Times New Roman"/>
                <a:cs typeface="Times New Roman"/>
              </a:rPr>
              <a:t>log</a:t>
            </a:r>
            <a:r>
              <a:rPr lang="en-US" altLang="ja-JP" i="1" dirty="0">
                <a:latin typeface="Times New Roman"/>
                <a:cs typeface="Times New Roman"/>
              </a:rPr>
              <a:t> n</a:t>
            </a:r>
            <a:r>
              <a:rPr lang="en-US" altLang="ja-JP" dirty="0">
                <a:latin typeface="Times New Roman"/>
                <a:cs typeface="Times New Roman"/>
              </a:rPr>
              <a:t>) </a:t>
            </a:r>
            <a:r>
              <a:rPr lang="en-US" altLang="ja-JP" dirty="0" smtClean="0">
                <a:latin typeface="Times New Roman"/>
                <a:cs typeface="Times New Roman"/>
              </a:rPr>
              <a:t>bits of space and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 </a:t>
            </a:r>
            <a:r>
              <a:rPr lang="en-US" altLang="ja-JP" dirty="0">
                <a:latin typeface="Times New Roman"/>
                <a:cs typeface="Times New Roman"/>
              </a:rPr>
              <a:t>log</a:t>
            </a:r>
            <a:r>
              <a:rPr lang="en-US" altLang="ja-JP" i="1" dirty="0">
                <a:latin typeface="Times New Roman"/>
                <a:cs typeface="Times New Roman"/>
              </a:rPr>
              <a:t> </a:t>
            </a:r>
            <a:r>
              <a:rPr lang="en-US" altLang="ja-JP" i="1" dirty="0" err="1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time.</a:t>
            </a:r>
            <a:endParaRPr kumimoji="1" lang="ja-JP" alt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reversed LZ factorization with self-references online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4248" y="1285160"/>
            <a:ext cx="1108334" cy="369332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00E4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Theorem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2503" y="2969188"/>
            <a:ext cx="80894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altLang="ja-JP" dirty="0" smtClean="0">
                <a:latin typeface="HG丸ｺﾞｼｯｸM-PRO"/>
                <a:ea typeface="HG丸ｺﾞｼｯｸM-PRO"/>
                <a:cs typeface="HG丸ｺﾞｼｯｸM-PRO"/>
              </a:rPr>
              <a:t>We can compute reversed prefix tree of string</a:t>
            </a:r>
            <a:br>
              <a:rPr lang="en-US" altLang="ja-JP" dirty="0" smtClean="0">
                <a:latin typeface="HG丸ｺﾞｼｯｸM-PRO"/>
                <a:ea typeface="HG丸ｺﾞｼｯｸM-PRO"/>
                <a:cs typeface="HG丸ｺﾞｼｯｸM-PRO"/>
              </a:rPr>
            </a:br>
            <a:r>
              <a:rPr lang="en-US" altLang="ja-JP" dirty="0" smtClean="0">
                <a:latin typeface="HG丸ｺﾞｼｯｸM-PRO"/>
                <a:ea typeface="HG丸ｺﾞｼｯｸM-PRO"/>
                <a:cs typeface="HG丸ｺﾞｼｯｸM-PRO"/>
              </a:rPr>
              <a:t> of length</a:t>
            </a:r>
            <a:r>
              <a:rPr lang="en-US" altLang="ja-JP" dirty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i="1" dirty="0">
                <a:latin typeface="Times New Roman"/>
                <a:ea typeface="HG丸ｺﾞｼｯｸM-PRO"/>
                <a:cs typeface="Times New Roman"/>
              </a:rPr>
              <a:t>n </a:t>
            </a:r>
            <a:r>
              <a:rPr lang="en-US" altLang="ja-JP" dirty="0" smtClean="0">
                <a:latin typeface="HG丸ｺﾞｼｯｸM-PRO"/>
                <a:ea typeface="HG丸ｺﾞｼｯｸM-PRO"/>
                <a:cs typeface="HG丸ｺﾞｼｯｸM-PRO"/>
              </a:rPr>
              <a:t>in </a:t>
            </a:r>
            <a:r>
              <a:rPr lang="en-US" altLang="ja-JP" i="1" dirty="0" smtClean="0">
                <a:latin typeface="Times New Roman"/>
                <a:ea typeface="HG丸ｺﾞｼｯｸM-PRO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ea typeface="HG丸ｺﾞｼｯｸM-PRO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ea typeface="HG丸ｺﾞｼｯｸM-PRO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ea typeface="HG丸ｺﾞｼｯｸM-PRO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ea typeface="HG丸ｺﾞｼｯｸM-PRO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ea typeface="HG丸ｺﾞｼｯｸM-PRO"/>
                <a:cs typeface="Times New Roman"/>
              </a:rPr>
              <a:t>) </a:t>
            </a:r>
            <a:r>
              <a:rPr lang="en-US" altLang="ja-JP" dirty="0" smtClean="0">
                <a:latin typeface="HG丸ｺﾞｼｯｸM-PRO"/>
                <a:ea typeface="HG丸ｺﾞｼｯｸM-PRO"/>
                <a:cs typeface="HG丸ｺﾞｼｯｸM-PRO"/>
              </a:rPr>
              <a:t>time and </a:t>
            </a:r>
            <a:r>
              <a:rPr lang="en-US" altLang="ja-JP" i="1" dirty="0" smtClean="0">
                <a:latin typeface="Times New Roman"/>
                <a:ea typeface="HG丸ｺﾞｼｯｸM-PRO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ea typeface="HG丸ｺﾞｼｯｸM-PRO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ea typeface="HG丸ｺﾞｼｯｸM-PRO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ea typeface="HG丸ｺﾞｼｯｸM-PRO"/>
                <a:cs typeface="Times New Roman"/>
              </a:rPr>
              <a:t> log </a:t>
            </a:r>
            <a:r>
              <a:rPr lang="en-US" altLang="ja-JP" i="1" dirty="0">
                <a:latin typeface="Times New Roman"/>
                <a:ea typeface="HG丸ｺﾞｼｯｸM-PRO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ea typeface="HG丸ｺﾞｼｯｸM-PRO"/>
                <a:cs typeface="Times New Roman"/>
              </a:rPr>
              <a:t>) </a:t>
            </a:r>
            <a:r>
              <a:rPr lang="en-US" altLang="ja-JP" dirty="0" smtClean="0">
                <a:latin typeface="HG丸ｺﾞｼｯｸM-PRO"/>
                <a:ea typeface="HG丸ｺﾞｼｯｸM-PRO"/>
                <a:cs typeface="HG丸ｺﾞｼｯｸM-PRO"/>
              </a:rPr>
              <a:t>bits of space</a:t>
            </a:r>
          </a:p>
          <a:p>
            <a:pPr marL="342900" indent="-342900">
              <a:buFont typeface="Wingdings" charset="2"/>
              <a:buChar char="ü"/>
            </a:pPr>
            <a:endParaRPr lang="en-US" altLang="ja-JP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altLang="ja-JP" dirty="0" smtClean="0">
                <a:latin typeface="HG丸ｺﾞｼｯｸM-PRO"/>
                <a:ea typeface="HG丸ｺﾞｼｯｸM-PRO"/>
                <a:cs typeface="HG丸ｺﾞｼｯｸM-PRO"/>
              </a:rPr>
              <a:t>We </a:t>
            </a:r>
            <a:r>
              <a:rPr lang="en-US" altLang="ja-JP" dirty="0" smtClean="0"/>
              <a:t>can </a:t>
            </a:r>
            <a:r>
              <a:rPr lang="en-US" altLang="ja-JP" dirty="0"/>
              <a:t>compute palindromes which ends any position in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) </a:t>
            </a:r>
            <a:r>
              <a:rPr lang="en-US" altLang="ja-JP" dirty="0"/>
              <a:t>time </a:t>
            </a:r>
            <a:r>
              <a:rPr lang="en-US" altLang="ja-JP" dirty="0" smtClean="0"/>
              <a:t>and</a:t>
            </a:r>
            <a:br>
              <a:rPr lang="en-US" altLang="ja-JP" dirty="0" smtClean="0"/>
            </a:b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 </a:t>
            </a:r>
            <a:r>
              <a:rPr lang="en-US" altLang="ja-JP" dirty="0">
                <a:latin typeface="Times New Roman"/>
                <a:cs typeface="Times New Roman"/>
              </a:rPr>
              <a:t>log</a:t>
            </a:r>
            <a:r>
              <a:rPr lang="en-US" altLang="ja-JP" i="1" dirty="0">
                <a:latin typeface="Times New Roman"/>
                <a:cs typeface="Times New Roman"/>
              </a:rPr>
              <a:t> n</a:t>
            </a:r>
            <a:r>
              <a:rPr lang="en-US" altLang="ja-JP" dirty="0">
                <a:latin typeface="Times New Roman"/>
                <a:cs typeface="Times New Roman"/>
              </a:rPr>
              <a:t>) </a:t>
            </a:r>
            <a:r>
              <a:rPr lang="en-US" altLang="ja-JP" dirty="0"/>
              <a:t>bits of space</a:t>
            </a:r>
            <a:r>
              <a:rPr lang="en-US" altLang="ja-JP" dirty="0">
                <a:latin typeface="Times New Roman"/>
                <a:cs typeface="Times New Roman"/>
              </a:rPr>
              <a:t>[</a:t>
            </a:r>
            <a:r>
              <a:rPr lang="en-US" altLang="ja-JP" dirty="0" err="1">
                <a:latin typeface="Times New Roman"/>
                <a:cs typeface="Times New Roman"/>
              </a:rPr>
              <a:t>Manacher</a:t>
            </a:r>
            <a:r>
              <a:rPr lang="en-US" altLang="ja-JP" dirty="0">
                <a:latin typeface="Times New Roman"/>
                <a:cs typeface="Times New Roman"/>
              </a:rPr>
              <a:t>, 1975]</a:t>
            </a:r>
          </a:p>
          <a:p>
            <a:pPr marL="342900" indent="-342900" algn="l">
              <a:buFont typeface="Wingdings" charset="2"/>
              <a:buChar char="ü"/>
            </a:pPr>
            <a:endParaRPr lang="en-US" altLang="ja-JP" dirty="0">
              <a:latin typeface="Times New Roman"/>
              <a:ea typeface="HG丸ｺﾞｼｯｸM-PRO"/>
              <a:cs typeface="Times New Roman"/>
            </a:endParaRPr>
          </a:p>
          <a:p>
            <a:pPr marL="342900" indent="-342900" algn="l">
              <a:buFont typeface="Wingdings" charset="2"/>
              <a:buChar char="ü"/>
            </a:pPr>
            <a:r>
              <a:rPr lang="ja-JP" altLang="en-US" dirty="0" smtClean="0">
                <a:latin typeface="Times New Roman"/>
                <a:ea typeface="HG丸ｺﾞｼｯｸM-PRO"/>
                <a:cs typeface="Times New Roman"/>
              </a:rPr>
              <a:t>各位置で項の切れ目の挿入と削除はそれぞれ高々１回</a:t>
            </a:r>
            <a:endParaRPr lang="en-US" altLang="ja-JP" dirty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130289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600"/>
            <a:ext cx="8229600" cy="1064311"/>
          </a:xfrm>
          <a:noFill/>
          <a:ln w="76200" cmpd="tri">
            <a:solidFill>
              <a:schemeClr val="accent2"/>
            </a:solidFill>
          </a:ln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latin typeface="Times New Roman"/>
                <a:cs typeface="Times New Roman"/>
              </a:rPr>
              <a:t>We can compute reversed LZ factorization </a:t>
            </a:r>
            <a:r>
              <a:rPr lang="en-US" altLang="ja-JP" dirty="0" smtClean="0">
                <a:latin typeface="Times New Roman"/>
                <a:cs typeface="Times New Roman"/>
              </a:rPr>
              <a:t>with </a:t>
            </a:r>
            <a:r>
              <a:rPr lang="en-US" altLang="ja-JP" dirty="0">
                <a:latin typeface="Times New Roman"/>
                <a:cs typeface="Times New Roman"/>
              </a:rPr>
              <a:t>self-references online in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 </a:t>
            </a:r>
            <a:r>
              <a:rPr lang="en-US" altLang="ja-JP" dirty="0">
                <a:latin typeface="Times New Roman"/>
                <a:cs typeface="Times New Roman"/>
              </a:rPr>
              <a:t>log</a:t>
            </a:r>
            <a:r>
              <a:rPr lang="en-US" altLang="ja-JP" i="1" dirty="0">
                <a:latin typeface="Times New Roman"/>
                <a:cs typeface="Times New Roman"/>
              </a:rPr>
              <a:t> </a:t>
            </a:r>
            <a:r>
              <a:rPr lang="en-US" altLang="ja-JP" i="1" dirty="0" err="1">
                <a:latin typeface="Times New Roman"/>
                <a:cs typeface="Times New Roman"/>
              </a:rPr>
              <a:t>σ</a:t>
            </a:r>
            <a:r>
              <a:rPr lang="en-US" altLang="ja-JP" dirty="0">
                <a:latin typeface="Times New Roman"/>
                <a:cs typeface="Times New Roman"/>
              </a:rPr>
              <a:t>) bits spaces and</a:t>
            </a:r>
            <a:r>
              <a:rPr lang="en-US" altLang="ja-JP" dirty="0"/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 </a:t>
            </a:r>
            <a:r>
              <a:rPr lang="en-US" altLang="ja-JP" dirty="0">
                <a:latin typeface="Times New Roman"/>
                <a:cs typeface="Times New Roman"/>
              </a:rPr>
              <a:t>log</a:t>
            </a:r>
            <a:r>
              <a:rPr lang="en-US" altLang="ja-JP" baseline="30000" dirty="0">
                <a:latin typeface="Times New Roman"/>
                <a:cs typeface="Times New Roman"/>
              </a:rPr>
              <a:t>2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) times .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4248" y="1285160"/>
            <a:ext cx="1108334" cy="369332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00E4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Theorem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2503" y="2969188"/>
            <a:ext cx="8089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charset="2"/>
              <a:buChar char="ü"/>
            </a:pPr>
            <a:r>
              <a:rPr lang="ja-JP" altLang="en-US" dirty="0" smtClean="0">
                <a:latin typeface="HG丸ｺﾞｼｯｸM-PRO"/>
                <a:ea typeface="HG丸ｺﾞｼｯｸM-PRO"/>
                <a:cs typeface="HG丸ｺﾞｼｯｸM-PRO"/>
              </a:rPr>
              <a:t>長さ</a:t>
            </a:r>
            <a:r>
              <a:rPr lang="en-US" altLang="ja-JP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i="1" dirty="0" smtClean="0">
                <a:latin typeface="Times New Roman"/>
                <a:ea typeface="HG丸ｺﾞｼｯｸM-PRO"/>
                <a:cs typeface="Times New Roman"/>
              </a:rPr>
              <a:t>n </a:t>
            </a:r>
            <a:r>
              <a:rPr lang="ja-JP" altLang="en-US" dirty="0" smtClean="0">
                <a:latin typeface="HG丸ｺﾞｼｯｸM-PRO"/>
                <a:ea typeface="HG丸ｺﾞｼｯｸM-PRO"/>
                <a:cs typeface="HG丸ｺﾞｼｯｸM-PRO"/>
              </a:rPr>
              <a:t>の</a:t>
            </a:r>
            <a:r>
              <a:rPr lang="ja-JP" altLang="en-US" dirty="0">
                <a:latin typeface="HG丸ｺﾞｼｯｸM-PRO"/>
                <a:ea typeface="HG丸ｺﾞｼｯｸM-PRO"/>
                <a:cs typeface="HG丸ｺﾞｼｯｸM-PRO"/>
              </a:rPr>
              <a:t>文字列の逆向き接頭辞木</a:t>
            </a:r>
            <a:r>
              <a:rPr lang="ja-JP" altLang="en-US" dirty="0" smtClean="0">
                <a:latin typeface="HG丸ｺﾞｼｯｸM-PRO"/>
                <a:ea typeface="HG丸ｺﾞｼｯｸM-PRO"/>
                <a:cs typeface="HG丸ｺﾞｼｯｸM-PRO"/>
              </a:rPr>
              <a:t>を</a:t>
            </a:r>
            <a:r>
              <a:rPr lang="en-US" altLang="ja-JP" dirty="0">
                <a:latin typeface="HG丸ｺﾞｼｯｸM-PRO"/>
                <a:ea typeface="HG丸ｺﾞｼｯｸM-PRO"/>
                <a:cs typeface="HG丸ｺﾞｼｯｸM-PRO"/>
              </a:rPr>
              <a:t/>
            </a:r>
            <a:br>
              <a:rPr lang="en-US" altLang="ja-JP" dirty="0">
                <a:latin typeface="HG丸ｺﾞｼｯｸM-PRO"/>
                <a:ea typeface="HG丸ｺﾞｼｯｸM-PRO"/>
                <a:cs typeface="HG丸ｺﾞｼｯｸM-PRO"/>
              </a:rPr>
            </a:br>
            <a:r>
              <a:rPr lang="en-US" altLang="ja-JP" i="1" dirty="0" smtClean="0">
                <a:latin typeface="Times New Roman"/>
                <a:ea typeface="HG丸ｺﾞｼｯｸM-PRO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ea typeface="HG丸ｺﾞｼｯｸM-PRO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ea typeface="HG丸ｺﾞｼｯｸM-PRO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ea typeface="HG丸ｺﾞｼｯｸM-PRO"/>
                <a:cs typeface="Times New Roman"/>
              </a:rPr>
              <a:t> log</a:t>
            </a:r>
            <a:r>
              <a:rPr lang="en-US" altLang="ja-JP" baseline="30000" dirty="0">
                <a:latin typeface="Times New Roman"/>
                <a:ea typeface="HG丸ｺﾞｼｯｸM-PRO"/>
                <a:cs typeface="Times New Roman"/>
              </a:rPr>
              <a:t>2</a:t>
            </a:r>
            <a:r>
              <a:rPr lang="en-US" altLang="ja-JP" i="1" dirty="0" smtClean="0">
                <a:latin typeface="Times New Roman"/>
                <a:ea typeface="HG丸ｺﾞｼｯｸM-PRO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ea typeface="HG丸ｺﾞｼｯｸM-PRO"/>
                <a:cs typeface="Times New Roman"/>
              </a:rPr>
              <a:t>) </a:t>
            </a:r>
            <a:r>
              <a:rPr lang="ja-JP" altLang="en-US" dirty="0" smtClean="0">
                <a:latin typeface="HG丸ｺﾞｼｯｸM-PRO"/>
                <a:ea typeface="HG丸ｺﾞｼｯｸM-PRO"/>
                <a:cs typeface="HG丸ｺﾞｼｯｸM-PRO"/>
              </a:rPr>
              <a:t>時間</a:t>
            </a:r>
            <a:r>
              <a:rPr lang="en-US" altLang="ja-JP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i="1" dirty="0" smtClean="0">
                <a:latin typeface="Times New Roman"/>
                <a:ea typeface="HG丸ｺﾞｼｯｸM-PRO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ea typeface="HG丸ｺﾞｼｯｸM-PRO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ea typeface="HG丸ｺﾞｼｯｸM-PRO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ea typeface="HG丸ｺﾞｼｯｸM-PRO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ea typeface="HG丸ｺﾞｼｯｸM-PRO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ea typeface="HG丸ｺﾞｼｯｸM-PRO"/>
                <a:cs typeface="Times New Roman"/>
              </a:rPr>
              <a:t>) </a:t>
            </a:r>
            <a:r>
              <a:rPr lang="ja-JP" altLang="en-US" dirty="0" smtClean="0">
                <a:latin typeface="HG丸ｺﾞｼｯｸM-PRO"/>
                <a:ea typeface="HG丸ｺﾞｼｯｸM-PRO"/>
                <a:cs typeface="HG丸ｺﾞｼｯｸM-PRO"/>
              </a:rPr>
              <a:t>ビット</a:t>
            </a:r>
            <a:r>
              <a:rPr lang="ja-JP" altLang="en-US" dirty="0">
                <a:latin typeface="HG丸ｺﾞｼｯｸM-PRO"/>
                <a:ea typeface="HG丸ｺﾞｼｯｸM-PRO"/>
                <a:cs typeface="HG丸ｺﾞｼｯｸM-PRO"/>
              </a:rPr>
              <a:t>領域で構築</a:t>
            </a:r>
            <a:r>
              <a:rPr lang="ja-JP" altLang="en-US" dirty="0" smtClean="0">
                <a:latin typeface="HG丸ｺﾞｼｯｸM-PRO"/>
                <a:ea typeface="HG丸ｺﾞｼｯｸM-PRO"/>
                <a:cs typeface="HG丸ｺﾞｼｯｸM-PRO"/>
              </a:rPr>
              <a:t>できる</a:t>
            </a:r>
            <a:endParaRPr lang="en-US" altLang="ja-JP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pPr marL="342900" indent="-342900" algn="l">
              <a:buFont typeface="Wingdings" charset="2"/>
              <a:buChar char="ü"/>
            </a:pPr>
            <a:endParaRPr lang="en-US" altLang="ja-JP" dirty="0">
              <a:latin typeface="HG丸ｺﾞｼｯｸM-PRO"/>
              <a:ea typeface="HG丸ｺﾞｼｯｸM-PRO"/>
              <a:cs typeface="HG丸ｺﾞｼｯｸM-PRO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altLang="ja-JP" dirty="0" smtClean="0"/>
              <a:t>We </a:t>
            </a:r>
            <a:r>
              <a:rPr lang="en-US" altLang="ja-JP" dirty="0"/>
              <a:t>can maintain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/>
              <a:t>(</a:t>
            </a:r>
            <a:r>
              <a:rPr lang="en-US" altLang="ja-JP" dirty="0" smtClean="0">
                <a:latin typeface="Times New Roman"/>
                <a:cs typeface="Times New Roman"/>
              </a:rPr>
              <a:t>log</a:t>
            </a:r>
            <a:r>
              <a:rPr lang="en-US" altLang="ja-JP" baseline="30000" dirty="0" smtClean="0">
                <a:latin typeface="Times New Roman"/>
                <a:cs typeface="Times New Roman"/>
              </a:rPr>
              <a:t>2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/>
              <a:t>) </a:t>
            </a:r>
            <a:r>
              <a:rPr lang="en-US" altLang="ja-JP" dirty="0" smtClean="0">
                <a:latin typeface="Times New Roman"/>
                <a:cs typeface="Times New Roman"/>
              </a:rPr>
              <a:t>bit</a:t>
            </a:r>
            <a:r>
              <a:rPr lang="en-US" altLang="ja-JP" dirty="0" smtClean="0"/>
              <a:t> </a:t>
            </a:r>
            <a:r>
              <a:rPr lang="en-US" altLang="ja-JP" dirty="0"/>
              <a:t>representation of </a:t>
            </a:r>
            <a:r>
              <a:rPr lang="en-US" altLang="ja-JP" dirty="0" smtClean="0"/>
              <a:t>all suffix palindromes in </a:t>
            </a:r>
            <a:r>
              <a:rPr lang="en-US" altLang="ja-JP" dirty="0"/>
              <a:t>a total of </a:t>
            </a:r>
            <a:r>
              <a:rPr lang="en-US" altLang="ja-JP" dirty="0">
                <a:latin typeface="Times New Roman"/>
                <a:cs typeface="Times New Roman"/>
              </a:rPr>
              <a:t>O</a:t>
            </a:r>
            <a:r>
              <a:rPr lang="en-US" altLang="ja-JP" dirty="0"/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 log 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/>
              <a:t>) </a:t>
            </a:r>
            <a:r>
              <a:rPr lang="en-US" altLang="ja-JP" dirty="0">
                <a:latin typeface="Times New Roman"/>
                <a:cs typeface="Times New Roman"/>
              </a:rPr>
              <a:t>time</a:t>
            </a:r>
            <a:r>
              <a:rPr lang="en-US" altLang="ja-JP" dirty="0" smtClean="0"/>
              <a:t>.</a:t>
            </a:r>
            <a:endParaRPr lang="en-US" altLang="ja-JP" dirty="0">
              <a:latin typeface="Times New Roman"/>
              <a:cs typeface="Times New Roman"/>
            </a:endParaRPr>
          </a:p>
        </p:txBody>
      </p:sp>
      <p:sp>
        <p:nvSpPr>
          <p:cNvPr id="8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reversed LZ factorization with self-references online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249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6598128" y="2848605"/>
            <a:ext cx="900000" cy="360000"/>
          </a:xfrm>
          <a:prstGeom prst="rect">
            <a:avLst/>
          </a:prstGeom>
          <a:gradFill flip="none" rotWithShape="1">
            <a:gsLst>
              <a:gs pos="28000">
                <a:srgbClr val="8F04ED"/>
              </a:gs>
              <a:gs pos="100000">
                <a:srgbClr val="FFFF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698128" y="2848605"/>
            <a:ext cx="900000" cy="360000"/>
          </a:xfrm>
          <a:prstGeom prst="rect">
            <a:avLst/>
          </a:prstGeom>
          <a:gradFill flip="none" rotWithShape="1">
            <a:gsLst>
              <a:gs pos="28000">
                <a:srgbClr val="8F04ED"/>
              </a:gs>
              <a:gs pos="100000">
                <a:srgbClr val="FFFF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798128" y="2019160"/>
            <a:ext cx="900000" cy="360000"/>
          </a:xfrm>
          <a:prstGeom prst="rect">
            <a:avLst/>
          </a:prstGeom>
          <a:gradFill flip="none" rotWithShape="1">
            <a:gsLst>
              <a:gs pos="28000">
                <a:srgbClr val="8F04ED"/>
              </a:gs>
              <a:gs pos="100000">
                <a:srgbClr val="FFFF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698128" y="2019782"/>
            <a:ext cx="900000" cy="360000"/>
          </a:xfrm>
          <a:prstGeom prst="rect">
            <a:avLst/>
          </a:prstGeom>
          <a:gradFill flip="none" rotWithShape="1">
            <a:gsLst>
              <a:gs pos="28000">
                <a:srgbClr val="8F04ED"/>
              </a:gs>
              <a:gs pos="100000">
                <a:srgbClr val="FFFF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598128" y="2019160"/>
            <a:ext cx="900000" cy="360000"/>
          </a:xfrm>
          <a:prstGeom prst="rect">
            <a:avLst/>
          </a:prstGeom>
          <a:gradFill flip="none" rotWithShape="1">
            <a:gsLst>
              <a:gs pos="28000">
                <a:srgbClr val="8F04ED"/>
              </a:gs>
              <a:gs pos="100000">
                <a:srgbClr val="FFFF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898128" y="1189715"/>
            <a:ext cx="900000" cy="360000"/>
          </a:xfrm>
          <a:prstGeom prst="rect">
            <a:avLst/>
          </a:prstGeom>
          <a:gradFill flip="none" rotWithShape="1">
            <a:gsLst>
              <a:gs pos="0">
                <a:srgbClr val="8F04ED"/>
              </a:gs>
              <a:gs pos="100000">
                <a:srgbClr val="AF11E3"/>
              </a:gs>
              <a:gs pos="50000">
                <a:srgbClr val="FFFF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798128" y="1190337"/>
            <a:ext cx="900000" cy="360000"/>
          </a:xfrm>
          <a:prstGeom prst="rect">
            <a:avLst/>
          </a:prstGeom>
          <a:gradFill flip="none" rotWithShape="1">
            <a:gsLst>
              <a:gs pos="28000">
                <a:srgbClr val="8F04ED"/>
              </a:gs>
              <a:gs pos="100000">
                <a:srgbClr val="FFFF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698128" y="1198226"/>
            <a:ext cx="900000" cy="360000"/>
          </a:xfrm>
          <a:prstGeom prst="rect">
            <a:avLst/>
          </a:prstGeom>
          <a:gradFill flip="none" rotWithShape="1">
            <a:gsLst>
              <a:gs pos="28000">
                <a:srgbClr val="8F04ED"/>
              </a:gs>
              <a:gs pos="100000">
                <a:srgbClr val="FFFF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598128" y="1189715"/>
            <a:ext cx="900000" cy="360000"/>
          </a:xfrm>
          <a:prstGeom prst="rect">
            <a:avLst/>
          </a:prstGeom>
          <a:gradFill flip="none" rotWithShape="1">
            <a:gsLst>
              <a:gs pos="28000">
                <a:srgbClr val="8F04ED"/>
              </a:gs>
              <a:gs pos="100000">
                <a:srgbClr val="FFFF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98128" y="3681991"/>
            <a:ext cx="900000" cy="360000"/>
          </a:xfrm>
          <a:prstGeom prst="rect">
            <a:avLst/>
          </a:prstGeom>
          <a:gradFill flip="none" rotWithShape="1">
            <a:gsLst>
              <a:gs pos="0">
                <a:srgbClr val="8F04ED"/>
              </a:gs>
              <a:gs pos="100000">
                <a:srgbClr val="AF11E3"/>
              </a:gs>
              <a:gs pos="50000">
                <a:schemeClr val="bg1"/>
              </a:gs>
            </a:gsLst>
            <a:lin ang="0" scaled="1"/>
            <a:tileRect/>
          </a:gra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731519" y="540000"/>
            <a:ext cx="4766608" cy="360000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898128" y="1189715"/>
            <a:ext cx="3600000" cy="360000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698128" y="2848605"/>
            <a:ext cx="1800000" cy="360000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98128" y="2019160"/>
            <a:ext cx="2700000" cy="360000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457163" y="443305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solidFill>
                <a:srgbClr val="FF0000"/>
              </a:solidFill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flipH="1">
            <a:off x="2168443" y="3677060"/>
            <a:ext cx="1372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solidFill>
                <a:srgbClr val="FF0000"/>
              </a:solidFill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293732" y="2760595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solidFill>
                <a:srgbClr val="FF0000"/>
              </a:solidFill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409568" y="2775328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solidFill>
                <a:srgbClr val="FF0000"/>
              </a:solidFill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409954" y="1918117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solidFill>
                <a:srgbClr val="FF0000"/>
              </a:solidFill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 flipV="1">
            <a:off x="5576000" y="2385696"/>
            <a:ext cx="0" cy="463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4520270" y="1924031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solidFill>
                <a:srgbClr val="FF0000"/>
              </a:solidFill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20656" y="1066820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solidFill>
                <a:srgbClr val="FF0000"/>
              </a:solidFill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4686702" y="1558226"/>
            <a:ext cx="0" cy="4401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5686148" y="3681991"/>
            <a:ext cx="900000" cy="360000"/>
          </a:xfrm>
          <a:prstGeom prst="rect">
            <a:avLst/>
          </a:prstGeom>
          <a:gradFill flip="none" rotWithShape="1">
            <a:gsLst>
              <a:gs pos="0">
                <a:srgbClr val="8F04ED"/>
              </a:gs>
              <a:gs pos="100000">
                <a:srgbClr val="AF11E3"/>
              </a:gs>
              <a:gs pos="50000">
                <a:schemeClr val="bg1"/>
              </a:gs>
            </a:gsLst>
            <a:lin ang="0" scaled="1"/>
            <a:tileRect/>
          </a:gra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807065" y="3681991"/>
            <a:ext cx="900000" cy="360000"/>
          </a:xfrm>
          <a:prstGeom prst="rect">
            <a:avLst/>
          </a:prstGeom>
          <a:gradFill flip="none" rotWithShape="1">
            <a:gsLst>
              <a:gs pos="0">
                <a:srgbClr val="8F04ED"/>
              </a:gs>
              <a:gs pos="100000">
                <a:srgbClr val="AF11E3"/>
              </a:gs>
              <a:gs pos="50000">
                <a:schemeClr val="bg1"/>
              </a:gs>
            </a:gsLst>
            <a:lin ang="0" scaled="1"/>
            <a:tileRect/>
          </a:gra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907065" y="3677321"/>
            <a:ext cx="900000" cy="360000"/>
          </a:xfrm>
          <a:prstGeom prst="rect">
            <a:avLst/>
          </a:prstGeom>
          <a:gradFill flip="none" rotWithShape="1">
            <a:gsLst>
              <a:gs pos="0">
                <a:srgbClr val="8F04ED"/>
              </a:gs>
              <a:gs pos="100000">
                <a:srgbClr val="AF11E3"/>
              </a:gs>
              <a:gs pos="50000">
                <a:schemeClr val="bg1"/>
              </a:gs>
            </a:gsLst>
            <a:lin ang="0" scaled="1"/>
            <a:tileRect/>
          </a:gra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584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6598128" y="3028335"/>
            <a:ext cx="900000" cy="360000"/>
          </a:xfrm>
          <a:prstGeom prst="rect">
            <a:avLst/>
          </a:prstGeom>
          <a:gradFill flip="none" rotWithShape="1">
            <a:gsLst>
              <a:gs pos="28000">
                <a:srgbClr val="8F04ED"/>
              </a:gs>
              <a:gs pos="100000">
                <a:srgbClr val="FFFF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698128" y="3028335"/>
            <a:ext cx="900000" cy="360000"/>
          </a:xfrm>
          <a:prstGeom prst="rect">
            <a:avLst/>
          </a:prstGeom>
          <a:gradFill flip="none" rotWithShape="1">
            <a:gsLst>
              <a:gs pos="28000">
                <a:srgbClr val="8F04ED"/>
              </a:gs>
              <a:gs pos="100000">
                <a:srgbClr val="FFFF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798128" y="2198890"/>
            <a:ext cx="900000" cy="360000"/>
          </a:xfrm>
          <a:prstGeom prst="rect">
            <a:avLst/>
          </a:prstGeom>
          <a:gradFill flip="none" rotWithShape="1">
            <a:gsLst>
              <a:gs pos="28000">
                <a:srgbClr val="8F04ED"/>
              </a:gs>
              <a:gs pos="100000">
                <a:srgbClr val="FFFF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698128" y="2199512"/>
            <a:ext cx="900000" cy="360000"/>
          </a:xfrm>
          <a:prstGeom prst="rect">
            <a:avLst/>
          </a:prstGeom>
          <a:gradFill flip="none" rotWithShape="1">
            <a:gsLst>
              <a:gs pos="28000">
                <a:srgbClr val="8F04ED"/>
              </a:gs>
              <a:gs pos="100000">
                <a:srgbClr val="FFFF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598128" y="2198890"/>
            <a:ext cx="900000" cy="360000"/>
          </a:xfrm>
          <a:prstGeom prst="rect">
            <a:avLst/>
          </a:prstGeom>
          <a:gradFill flip="none" rotWithShape="1">
            <a:gsLst>
              <a:gs pos="28000">
                <a:srgbClr val="8F04ED"/>
              </a:gs>
              <a:gs pos="100000">
                <a:srgbClr val="FFFF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898128" y="1369445"/>
            <a:ext cx="900000" cy="360000"/>
          </a:xfrm>
          <a:prstGeom prst="rect">
            <a:avLst/>
          </a:prstGeom>
          <a:gradFill flip="none" rotWithShape="1">
            <a:gsLst>
              <a:gs pos="28000">
                <a:srgbClr val="8F04ED"/>
              </a:gs>
              <a:gs pos="100000">
                <a:srgbClr val="FFFF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798128" y="1370067"/>
            <a:ext cx="900000" cy="360000"/>
          </a:xfrm>
          <a:prstGeom prst="rect">
            <a:avLst/>
          </a:prstGeom>
          <a:gradFill flip="none" rotWithShape="1">
            <a:gsLst>
              <a:gs pos="28000">
                <a:srgbClr val="8F04ED"/>
              </a:gs>
              <a:gs pos="100000">
                <a:srgbClr val="FFFF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698128" y="1377956"/>
            <a:ext cx="900000" cy="360000"/>
          </a:xfrm>
          <a:prstGeom prst="rect">
            <a:avLst/>
          </a:prstGeom>
          <a:gradFill flip="none" rotWithShape="1">
            <a:gsLst>
              <a:gs pos="28000">
                <a:srgbClr val="8F04ED"/>
              </a:gs>
              <a:gs pos="100000">
                <a:srgbClr val="FFFF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598128" y="1369445"/>
            <a:ext cx="900000" cy="360000"/>
          </a:xfrm>
          <a:prstGeom prst="rect">
            <a:avLst/>
          </a:prstGeom>
          <a:gradFill flip="none" rotWithShape="1">
            <a:gsLst>
              <a:gs pos="28000">
                <a:srgbClr val="8F04ED"/>
              </a:gs>
              <a:gs pos="100000">
                <a:srgbClr val="FFFF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98128" y="3871891"/>
            <a:ext cx="900000" cy="360000"/>
          </a:xfrm>
          <a:prstGeom prst="rect">
            <a:avLst/>
          </a:prstGeom>
          <a:gradFill flip="none" rotWithShape="1">
            <a:gsLst>
              <a:gs pos="28000">
                <a:srgbClr val="8F04ED"/>
              </a:gs>
              <a:gs pos="100000">
                <a:srgbClr val="FFFFFF"/>
              </a:gs>
            </a:gsLst>
            <a:lin ang="0" scaled="1"/>
            <a:tileRect/>
          </a:gra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98128" y="540000"/>
            <a:ext cx="7200000" cy="360000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898128" y="1369445"/>
            <a:ext cx="3600000" cy="360000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698128" y="3028335"/>
            <a:ext cx="1800000" cy="360000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98128" y="2198890"/>
            <a:ext cx="2700000" cy="360000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498128" y="540622"/>
            <a:ext cx="1313361" cy="3600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22" name="円弧 21"/>
          <p:cNvSpPr/>
          <p:nvPr/>
        </p:nvSpPr>
        <p:spPr>
          <a:xfrm rot="10800000">
            <a:off x="7498127" y="846002"/>
            <a:ext cx="1313361" cy="359378"/>
          </a:xfrm>
          <a:prstGeom prst="arc">
            <a:avLst>
              <a:gd name="adj1" fmla="val 10799543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/>
              <a:cs typeface="Times New Roman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047259" y="945935"/>
            <a:ext cx="394208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r</a:t>
            </a:r>
            <a:endParaRPr kumimoji="1" lang="ja-JP" altLang="en-US" sz="2400" i="1" dirty="0">
              <a:latin typeface="Times New Roman"/>
              <a:cs typeface="Times New Roman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457163" y="443305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kumimoji="1" lang="ja-JP" altLang="en-US" sz="2400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93346" y="37975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kumimoji="1" lang="ja-JP" altLang="en-US" sz="2400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293732" y="2940325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kumimoji="1" lang="ja-JP" altLang="en-US" sz="2400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6459778" y="3416723"/>
            <a:ext cx="0" cy="4551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5409568" y="2955058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kumimoji="1" lang="ja-JP" altLang="en-US" sz="2400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409954" y="209784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kumimoji="1" lang="ja-JP" altLang="en-US" sz="2400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 flipV="1">
            <a:off x="5576000" y="2565426"/>
            <a:ext cx="0" cy="463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4520270" y="210376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kumimoji="1" lang="ja-JP" altLang="en-US" sz="2400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20656" y="124655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kumimoji="1" lang="ja-JP" altLang="en-US" sz="2400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4686702" y="1737956"/>
            <a:ext cx="0" cy="4401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83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kumimoji="1" lang="en-US" altLang="ja-JP" i="1" dirty="0" smtClean="0">
                <a:latin typeface="Times New Roman"/>
                <a:cs typeface="Times New Roman"/>
              </a:rPr>
              <a:t>O</a:t>
            </a:r>
            <a:r>
              <a:rPr kumimoji="1" lang="en-US" altLang="ja-JP" dirty="0" smtClean="0">
                <a:latin typeface="Times New Roman"/>
                <a:cs typeface="Times New Roman"/>
              </a:rPr>
              <a:t>(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n</a:t>
            </a:r>
            <a:r>
              <a:rPr kumimoji="1" lang="en-US" altLang="ja-JP" dirty="0" smtClean="0">
                <a:latin typeface="Times New Roman"/>
                <a:cs typeface="Times New Roman"/>
              </a:rPr>
              <a:t> log </a:t>
            </a:r>
            <a:r>
              <a:rPr kumimoji="1"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kumimoji="1" lang="en-US" altLang="ja-JP" dirty="0" smtClean="0">
                <a:latin typeface="Times New Roman"/>
                <a:cs typeface="Times New Roman"/>
              </a:rPr>
              <a:t>)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ビット領域のままで，さらなる高速化</a:t>
            </a:r>
            <a:endParaRPr kumimoji="1" lang="en-US" altLang="ja-JP" dirty="0" smtClean="0"/>
          </a:p>
          <a:p>
            <a:pPr lvl="1">
              <a:buFont typeface="Arial"/>
              <a:buChar char="•"/>
            </a:pPr>
            <a:r>
              <a:rPr lang="ja-JP" altLang="en-US" dirty="0" smtClean="0"/>
              <a:t>他のデータ構造を使って項の出現位置を探す</a:t>
            </a:r>
            <a:endParaRPr lang="en-US" altLang="ja-JP" dirty="0"/>
          </a:p>
          <a:p>
            <a:pPr>
              <a:buFont typeface="Arial"/>
              <a:buChar char="•"/>
            </a:pPr>
            <a:endParaRPr lang="en-US" altLang="ja-JP" dirty="0" smtClean="0"/>
          </a:p>
          <a:p>
            <a:pPr>
              <a:buFont typeface="Arial"/>
              <a:buChar char="•"/>
            </a:pPr>
            <a:r>
              <a:rPr lang="ja-JP" altLang="en-US" dirty="0" smtClean="0"/>
              <a:t>逆向き</a:t>
            </a:r>
            <a:r>
              <a:rPr lang="en-US" altLang="ja-JP" dirty="0" smtClean="0"/>
              <a:t>LZ78</a:t>
            </a:r>
            <a:r>
              <a:rPr lang="ja-JP" altLang="en-US" dirty="0" smtClean="0"/>
              <a:t>分解についての研究</a:t>
            </a:r>
            <a:endParaRPr lang="en-US" altLang="ja-JP" dirty="0" smtClean="0"/>
          </a:p>
          <a:p>
            <a:pPr lvl="1">
              <a:buFont typeface="Arial"/>
              <a:buChar char="•"/>
            </a:pPr>
            <a:r>
              <a:rPr lang="ja-JP" altLang="en-US" dirty="0" smtClean="0"/>
              <a:t>定義を与え、アルゴリズムを考える</a:t>
            </a:r>
            <a:endParaRPr lang="en-US" altLang="ja-JP" dirty="0" smtClean="0"/>
          </a:p>
          <a:p>
            <a:pPr>
              <a:buFont typeface="Arial"/>
              <a:buChar char="•"/>
            </a:pP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今後の課題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896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-154827" y="3329868"/>
            <a:ext cx="941373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4000" i="1" dirty="0" smtClean="0">
                <a:latin typeface="Times New Roman"/>
                <a:cs typeface="Times New Roman"/>
              </a:rPr>
              <a:t>a b a b a b a b a b a c a b a b a b a b a b a a</a:t>
            </a:r>
            <a:r>
              <a:rPr lang="ja-JP" altLang="en-US" sz="4000" i="1" dirty="0">
                <a:latin typeface="Times New Roman"/>
                <a:cs typeface="Times New Roman"/>
              </a:rPr>
              <a:t>　　</a:t>
            </a:r>
            <a:r>
              <a:rPr lang="en-US" altLang="ja-JP" sz="4000" i="1" dirty="0">
                <a:latin typeface="Times New Roman"/>
                <a:cs typeface="Times New Roman"/>
              </a:rPr>
              <a:t>  </a:t>
            </a:r>
            <a:r>
              <a:rPr lang="ja-JP" altLang="en-US" sz="4000" i="1" dirty="0">
                <a:latin typeface="Times New Roman"/>
                <a:cs typeface="Times New Roman"/>
              </a:rPr>
              <a:t>　</a:t>
            </a:r>
            <a:endParaRPr kumimoji="1" lang="ja-JP" altLang="en-US" sz="4000" i="1" dirty="0">
              <a:latin typeface="Times New Roman"/>
              <a:cs typeface="Times New Roman"/>
            </a:endParaRPr>
          </a:p>
        </p:txBody>
      </p:sp>
      <p:sp>
        <p:nvSpPr>
          <p:cNvPr id="8" name="円弧 7"/>
          <p:cNvSpPr/>
          <p:nvPr/>
        </p:nvSpPr>
        <p:spPr>
          <a:xfrm rot="10800000">
            <a:off x="6948283" y="3815419"/>
            <a:ext cx="978110" cy="360000"/>
          </a:xfrm>
          <a:prstGeom prst="arc">
            <a:avLst>
              <a:gd name="adj1" fmla="val 10799543"/>
              <a:gd name="adj2" fmla="val 0"/>
            </a:avLst>
          </a:prstGeom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80292" y="3942419"/>
            <a:ext cx="31465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3</a:t>
            </a:r>
            <a:endParaRPr kumimoji="1" lang="ja-JP" altLang="en-US" sz="2000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6840294" y="3462556"/>
            <a:ext cx="0" cy="575198"/>
          </a:xfrm>
          <a:prstGeom prst="line">
            <a:avLst/>
          </a:prstGeom>
          <a:ln>
            <a:solidFill>
              <a:srgbClr val="3366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円弧 20"/>
          <p:cNvSpPr/>
          <p:nvPr/>
        </p:nvSpPr>
        <p:spPr>
          <a:xfrm rot="10800000">
            <a:off x="838172" y="3329868"/>
            <a:ext cx="7110627" cy="1484398"/>
          </a:xfrm>
          <a:prstGeom prst="arc">
            <a:avLst>
              <a:gd name="adj1" fmla="val 10799543"/>
              <a:gd name="adj2" fmla="val 0"/>
            </a:avLst>
          </a:prstGeom>
          <a:ln w="25400">
            <a:solidFill>
              <a:srgbClr val="2BE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27798" y="4616713"/>
            <a:ext cx="4446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19</a:t>
            </a:r>
            <a:endParaRPr kumimoji="1" lang="ja-JP" altLang="en-US" sz="2000" dirty="0"/>
          </a:p>
        </p:txBody>
      </p:sp>
      <p:cxnSp>
        <p:nvCxnSpPr>
          <p:cNvPr id="24" name="直線コネクタ 23"/>
          <p:cNvCxnSpPr/>
          <p:nvPr/>
        </p:nvCxnSpPr>
        <p:spPr>
          <a:xfrm>
            <a:off x="7997557" y="3462556"/>
            <a:ext cx="0" cy="1831487"/>
          </a:xfrm>
          <a:prstGeom prst="line">
            <a:avLst/>
          </a:prstGeom>
          <a:ln>
            <a:solidFill>
              <a:srgbClr val="FF00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6074610" y="3462556"/>
            <a:ext cx="0" cy="575198"/>
          </a:xfrm>
          <a:prstGeom prst="line">
            <a:avLst/>
          </a:prstGeom>
          <a:ln>
            <a:solidFill>
              <a:srgbClr val="3366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5313472" y="3462556"/>
            <a:ext cx="0" cy="575198"/>
          </a:xfrm>
          <a:prstGeom prst="line">
            <a:avLst/>
          </a:prstGeom>
          <a:ln>
            <a:solidFill>
              <a:srgbClr val="3366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4523251" y="3462556"/>
            <a:ext cx="0" cy="575198"/>
          </a:xfrm>
          <a:prstGeom prst="line">
            <a:avLst/>
          </a:prstGeom>
          <a:ln>
            <a:solidFill>
              <a:srgbClr val="3366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円弧 39"/>
          <p:cNvSpPr/>
          <p:nvPr/>
        </p:nvSpPr>
        <p:spPr>
          <a:xfrm rot="10800000">
            <a:off x="6143937" y="3815418"/>
            <a:ext cx="625801" cy="360002"/>
          </a:xfrm>
          <a:prstGeom prst="arc">
            <a:avLst>
              <a:gd name="adj1" fmla="val 10799543"/>
              <a:gd name="adj2" fmla="val 0"/>
            </a:avLst>
          </a:prstGeom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円弧 40"/>
          <p:cNvSpPr/>
          <p:nvPr/>
        </p:nvSpPr>
        <p:spPr>
          <a:xfrm rot="10800000">
            <a:off x="5386343" y="3815420"/>
            <a:ext cx="625801" cy="360002"/>
          </a:xfrm>
          <a:prstGeom prst="arc">
            <a:avLst>
              <a:gd name="adj1" fmla="val 10799543"/>
              <a:gd name="adj2" fmla="val 0"/>
            </a:avLst>
          </a:prstGeom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円弧 41"/>
          <p:cNvSpPr/>
          <p:nvPr/>
        </p:nvSpPr>
        <p:spPr>
          <a:xfrm rot="10800000">
            <a:off x="4612829" y="3815418"/>
            <a:ext cx="625801" cy="360002"/>
          </a:xfrm>
          <a:prstGeom prst="arc">
            <a:avLst>
              <a:gd name="adj1" fmla="val 10799543"/>
              <a:gd name="adj2" fmla="val 0"/>
            </a:avLst>
          </a:prstGeom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320282" y="3939197"/>
            <a:ext cx="31465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2</a:t>
            </a:r>
            <a:endParaRPr kumimoji="1" lang="ja-JP" altLang="en-US" sz="20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570025" y="3939017"/>
            <a:ext cx="31465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2</a:t>
            </a:r>
            <a:endParaRPr kumimoji="1" lang="ja-JP" altLang="en-US" sz="20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762870" y="3939017"/>
            <a:ext cx="31465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2</a:t>
            </a:r>
            <a:endParaRPr kumimoji="1" lang="ja-JP" altLang="en-US" sz="2000" dirty="0"/>
          </a:p>
        </p:txBody>
      </p:sp>
      <p:cxnSp>
        <p:nvCxnSpPr>
          <p:cNvPr id="46" name="直線コネクタ 45"/>
          <p:cNvCxnSpPr/>
          <p:nvPr/>
        </p:nvCxnSpPr>
        <p:spPr>
          <a:xfrm>
            <a:off x="752758" y="3462556"/>
            <a:ext cx="0" cy="575198"/>
          </a:xfrm>
          <a:prstGeom prst="line">
            <a:avLst/>
          </a:prstGeom>
          <a:ln>
            <a:solidFill>
              <a:srgbClr val="2BEBAA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73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494554" y="5395712"/>
            <a:ext cx="6085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  <a:latin typeface="Arial"/>
              </a:rPr>
              <a:t>LZ factorization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without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self-references</a:t>
            </a:r>
            <a:endParaRPr kumimoji="1" lang="ja-JP" altLang="en-US" dirty="0">
              <a:latin typeface="+mn-lt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211281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540173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1783724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2163614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2923206" y="548560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2549836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767010" y="732255"/>
            <a:ext cx="3007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[</a:t>
            </a:r>
            <a:r>
              <a:rPr lang="en-US" altLang="ja-JP" sz="2400" kern="0" dirty="0" err="1" smtClean="0">
                <a:solidFill>
                  <a:srgbClr val="000000"/>
                </a:solidFill>
                <a:ea typeface="HG丸ｺﾞｼｯｸM-PRO"/>
                <a:cs typeface="Times New Roman"/>
              </a:rPr>
              <a:t>Ziv</a:t>
            </a:r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 &amp; Lempel, </a:t>
            </a:r>
            <a:r>
              <a:rPr lang="en-US" altLang="ja-JP" sz="2400" kern="0" dirty="0">
                <a:solidFill>
                  <a:srgbClr val="000000"/>
                </a:solidFill>
                <a:ea typeface="HG丸ｺﾞｼｯｸM-PRO"/>
                <a:cs typeface="Times New Roman"/>
              </a:rPr>
              <a:t>1977]</a:t>
            </a:r>
            <a:endParaRPr lang="ja-JP" altLang="en-US" dirty="0"/>
          </a:p>
        </p:txBody>
      </p:sp>
      <p:sp>
        <p:nvSpPr>
          <p:cNvPr id="20" name="コンテンツ プレースホルダー 1"/>
          <p:cNvSpPr txBox="1">
            <a:spLocks/>
          </p:cNvSpPr>
          <p:nvPr/>
        </p:nvSpPr>
        <p:spPr bwMode="auto">
          <a:xfrm>
            <a:off x="494554" y="1666600"/>
            <a:ext cx="7997957" cy="290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>
                <a:latin typeface="+mn-lt"/>
              </a:rPr>
              <a:t>LZ factorization </a:t>
            </a:r>
            <a:r>
              <a:rPr lang="en-US" altLang="ja-JP" sz="2800" kern="0" dirty="0">
                <a:solidFill>
                  <a:srgbClr val="000000"/>
                </a:solidFill>
                <a:latin typeface="Arial"/>
              </a:rPr>
              <a:t>without self-references </a:t>
            </a:r>
            <a:r>
              <a:rPr lang="en-US" altLang="ja-JP" sz="2800" dirty="0" smtClean="0">
                <a:latin typeface="+mn-lt"/>
              </a:rPr>
              <a:t>of string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+mn-lt"/>
              </a:rPr>
              <a:t> of length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800" dirty="0" smtClean="0">
                <a:latin typeface="+mn-lt"/>
              </a:rPr>
              <a:t> is a factorization</a:t>
            </a:r>
            <a:r>
              <a:rPr lang="en-US" altLang="ja-JP" sz="2800" i="1" dirty="0" smtClean="0">
                <a:latin typeface="+mn-lt"/>
                <a:cs typeface="Times New Roman"/>
              </a:rPr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,s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,...,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m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dirty="0" smtClean="0">
                <a:latin typeface="+mn-lt"/>
              </a:rPr>
              <a:t>such that</a:t>
            </a:r>
          </a:p>
          <a:p>
            <a:r>
              <a:rPr lang="en-US" altLang="ja-JP" sz="2800" dirty="0" smtClean="0"/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 = 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m</a:t>
            </a:r>
            <a:endParaRPr lang="en-US" altLang="ja-JP" sz="2800" i="1" baseline="-25000" dirty="0" smtClean="0">
              <a:latin typeface="Times New Roman"/>
              <a:cs typeface="Times New Roman"/>
            </a:endParaRPr>
          </a:p>
          <a:p>
            <a:r>
              <a:rPr lang="en-US" altLang="ja-JP" sz="2800" i="1" baseline="-25000" dirty="0" smtClean="0"/>
              <a:t>  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is the longest non-empty prefix of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Times New Roman"/>
                <a:cs typeface="Times New Roman"/>
              </a:rPr>
              <a:t>[|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−1</a:t>
            </a:r>
            <a:r>
              <a:rPr lang="en-US" altLang="ja-JP" sz="2800" dirty="0" smtClean="0">
                <a:latin typeface="Times New Roman"/>
                <a:cs typeface="Times New Roman"/>
              </a:rPr>
              <a:t>|+1..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800" dirty="0" smtClean="0">
                <a:latin typeface="Times New Roman"/>
                <a:cs typeface="Times New Roman"/>
              </a:rPr>
              <a:t>]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that is also a substring of</a:t>
            </a:r>
            <a:br>
              <a:rPr lang="en-US" altLang="ja-JP" sz="2800" dirty="0" smtClean="0">
                <a:latin typeface="+mn-lt"/>
              </a:rPr>
            </a:b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Times New Roman"/>
                <a:cs typeface="Times New Roman"/>
              </a:rPr>
              <a:t>[1.. |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 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−1</a:t>
            </a:r>
            <a:r>
              <a:rPr lang="en-US" altLang="ja-JP" sz="2800" dirty="0" smtClean="0">
                <a:latin typeface="Times New Roman"/>
                <a:cs typeface="Times New Roman"/>
              </a:rPr>
              <a:t>|]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if such exists</a:t>
            </a:r>
          </a:p>
          <a:p>
            <a:r>
              <a:rPr lang="en-US" altLang="ja-JP" sz="2800" dirty="0" smtClean="0"/>
              <a:t> 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sz="2800" dirty="0" smtClean="0">
                <a:latin typeface="Times New Roman"/>
                <a:cs typeface="Times New Roman"/>
              </a:rPr>
              <a:t> =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>
                <a:latin typeface="Times New Roman"/>
                <a:cs typeface="Times New Roman"/>
              </a:rPr>
              <a:t>[</a:t>
            </a:r>
            <a:r>
              <a:rPr lang="en-US" altLang="ja-JP" sz="2800" dirty="0" smtClean="0">
                <a:latin typeface="Times New Roman"/>
                <a:cs typeface="Times New Roman"/>
              </a:rPr>
              <a:t>|</a:t>
            </a:r>
            <a:r>
              <a:rPr lang="en-US" altLang="ja-JP" sz="2800" i="1" dirty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−1</a:t>
            </a:r>
            <a:r>
              <a:rPr lang="en-US" altLang="ja-JP" sz="2800" dirty="0">
                <a:latin typeface="Times New Roman"/>
                <a:cs typeface="Times New Roman"/>
              </a:rPr>
              <a:t>|+1] </a:t>
            </a:r>
            <a:r>
              <a:rPr lang="en-US" altLang="ja-JP" sz="2800" dirty="0" smtClean="0">
                <a:latin typeface="+mn-lt"/>
              </a:rPr>
              <a:t>otherwise</a:t>
            </a:r>
            <a:endParaRPr lang="en-US" altLang="ja-JP" sz="2800" dirty="0" smtClean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333626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2923206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4</a:t>
            </a:r>
            <a:endParaRPr lang="en-US" altLang="ja-JP" sz="2800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3729403" y="548560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3324285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5</a:t>
            </a:r>
            <a:endParaRPr lang="en-US" altLang="ja-JP" sz="2800" dirty="0"/>
          </a:p>
        </p:txBody>
      </p:sp>
      <p:cxnSp>
        <p:nvCxnSpPr>
          <p:cNvPr id="23" name="直線コネクタ 22"/>
          <p:cNvCxnSpPr/>
          <p:nvPr/>
        </p:nvCxnSpPr>
        <p:spPr>
          <a:xfrm>
            <a:off x="4492630" y="548560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3909103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6</a:t>
            </a:r>
            <a:endParaRPr lang="en-US" altLang="ja-JP" sz="2800" dirty="0"/>
          </a:p>
        </p:txBody>
      </p:sp>
      <p:cxnSp>
        <p:nvCxnSpPr>
          <p:cNvPr id="25" name="直線コネクタ 24"/>
          <p:cNvCxnSpPr/>
          <p:nvPr/>
        </p:nvCxnSpPr>
        <p:spPr>
          <a:xfrm>
            <a:off x="5300433" y="548560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4697584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7</a:t>
            </a:r>
            <a:endParaRPr lang="en-US" altLang="ja-JP" sz="2800" dirty="0"/>
          </a:p>
        </p:txBody>
      </p:sp>
      <p:cxnSp>
        <p:nvCxnSpPr>
          <p:cNvPr id="27" name="直線コネクタ 26"/>
          <p:cNvCxnSpPr/>
          <p:nvPr/>
        </p:nvCxnSpPr>
        <p:spPr>
          <a:xfrm>
            <a:off x="6123733" y="548560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5522521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8</a:t>
            </a:r>
            <a:endParaRPr lang="en-US" altLang="ja-JP" sz="2800" dirty="0"/>
          </a:p>
        </p:txBody>
      </p:sp>
      <p:sp>
        <p:nvSpPr>
          <p:cNvPr id="29" name="正方形/長方形 28"/>
          <p:cNvSpPr/>
          <p:nvPr/>
        </p:nvSpPr>
        <p:spPr>
          <a:xfrm>
            <a:off x="6090645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9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45332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600"/>
            <a:ext cx="8591764" cy="3696312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+mn-lt"/>
              </a:rPr>
              <a:t>RLZ without self-references of string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+mn-lt"/>
              </a:rPr>
              <a:t>of length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/>
              <a:t> </a:t>
            </a:r>
            <a:r>
              <a:rPr lang="en-US" altLang="ja-JP" dirty="0">
                <a:latin typeface="+mn-lt"/>
              </a:rPr>
              <a:t>is a factorization</a:t>
            </a:r>
            <a:r>
              <a:rPr lang="en-US" altLang="ja-JP" i="1" dirty="0">
                <a:latin typeface="+mn-lt"/>
                <a:cs typeface="Times New Roman"/>
              </a:rPr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1,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2,</a:t>
            </a:r>
            <a:r>
              <a:rPr lang="en-US" altLang="ja-JP" i="1" dirty="0">
                <a:latin typeface="Times New Roman"/>
                <a:cs typeface="Times New Roman"/>
              </a:rPr>
              <a:t>...,</a:t>
            </a:r>
            <a:r>
              <a:rPr lang="en-US" altLang="ja-JP" i="1" dirty="0" err="1">
                <a:latin typeface="Times New Roman"/>
                <a:cs typeface="Times New Roman"/>
              </a:rPr>
              <a:t>f</a:t>
            </a:r>
            <a:r>
              <a:rPr lang="en-US" altLang="ja-JP" i="1" baseline="-25000" dirty="0" err="1">
                <a:latin typeface="Times New Roman"/>
                <a:cs typeface="Times New Roman"/>
              </a:rPr>
              <a:t>m</a:t>
            </a:r>
            <a:r>
              <a:rPr lang="en-US" altLang="ja-JP" i="1" baseline="-25000" dirty="0">
                <a:latin typeface="Times New Roman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such that</a:t>
            </a:r>
          </a:p>
          <a:p>
            <a:r>
              <a:rPr lang="en-US" altLang="ja-JP" dirty="0"/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w = f</a:t>
            </a:r>
            <a:r>
              <a:rPr lang="en-US" altLang="ja-JP" i="1" baseline="-25000" dirty="0">
                <a:latin typeface="Times New Roman"/>
                <a:cs typeface="Times New Roman"/>
              </a:rPr>
              <a:t>1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2</a:t>
            </a:r>
            <a:r>
              <a:rPr lang="en-US" altLang="ja-JP" i="1" dirty="0">
                <a:latin typeface="Times New Roman"/>
                <a:cs typeface="Times New Roman"/>
              </a:rPr>
              <a:t>…</a:t>
            </a:r>
            <a:r>
              <a:rPr lang="en-US" altLang="ja-JP" i="1" dirty="0" err="1">
                <a:latin typeface="Times New Roman"/>
                <a:cs typeface="Times New Roman"/>
              </a:rPr>
              <a:t>f</a:t>
            </a:r>
            <a:r>
              <a:rPr lang="en-US" altLang="ja-JP" i="1" baseline="-25000" dirty="0" err="1">
                <a:latin typeface="Times New Roman"/>
                <a:cs typeface="Times New Roman"/>
              </a:rPr>
              <a:t>m</a:t>
            </a:r>
            <a:endParaRPr lang="en-US" altLang="ja-JP" i="1" baseline="-25000" dirty="0">
              <a:latin typeface="Times New Roman"/>
              <a:cs typeface="Times New Roman"/>
            </a:endParaRPr>
          </a:p>
          <a:p>
            <a:r>
              <a:rPr lang="en-US" altLang="ja-JP" i="1" baseline="-25000" dirty="0"/>
              <a:t> 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/>
              <a:t> </a:t>
            </a:r>
            <a:r>
              <a:rPr lang="en-US" altLang="ja-JP" dirty="0">
                <a:latin typeface="+mn-lt"/>
              </a:rPr>
              <a:t>is the longest non-empty prefix </a:t>
            </a:r>
            <a:r>
              <a:rPr lang="en-US" altLang="ja-JP" dirty="0" smtClean="0">
                <a:latin typeface="+mn-lt"/>
              </a:rPr>
              <a:t>of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[|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baseline="-25000" dirty="0">
                <a:latin typeface="Times New Roman"/>
                <a:cs typeface="Times New Roman"/>
              </a:rPr>
              <a:t>1</a:t>
            </a:r>
            <a:r>
              <a:rPr lang="en-US" altLang="ja-JP" dirty="0">
                <a:latin typeface="Times New Roman"/>
                <a:cs typeface="Times New Roman"/>
              </a:rPr>
              <a:t>...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|+1..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]</a:t>
            </a:r>
            <a:r>
              <a:rPr lang="en-US" altLang="ja-JP" dirty="0"/>
              <a:t> </a:t>
            </a:r>
            <a:r>
              <a:rPr lang="en-US" altLang="ja-JP" dirty="0">
                <a:latin typeface="+mn-lt"/>
              </a:rPr>
              <a:t>that is also </a:t>
            </a:r>
            <a:r>
              <a:rPr lang="en-US" altLang="ja-JP" dirty="0" smtClean="0">
                <a:latin typeface="+mn-lt"/>
              </a:rPr>
              <a:t>a substring of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[1.. |</a:t>
            </a:r>
            <a:r>
              <a:rPr lang="en-US" altLang="ja-JP" i="1" dirty="0">
                <a:latin typeface="Times New Roman"/>
                <a:cs typeface="Times New Roman"/>
              </a:rPr>
              <a:t> f</a:t>
            </a:r>
            <a:r>
              <a:rPr lang="en-US" altLang="ja-JP" baseline="-25000" dirty="0">
                <a:latin typeface="Times New Roman"/>
                <a:cs typeface="Times New Roman"/>
              </a:rPr>
              <a:t>1</a:t>
            </a:r>
            <a:r>
              <a:rPr lang="en-US" altLang="ja-JP" dirty="0">
                <a:latin typeface="Times New Roman"/>
                <a:cs typeface="Times New Roman"/>
              </a:rPr>
              <a:t>...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</a:t>
            </a:r>
            <a:r>
              <a:rPr lang="en-US" altLang="ja-JP" dirty="0" smtClean="0">
                <a:latin typeface="Times New Roman"/>
                <a:cs typeface="Times New Roman"/>
              </a:rPr>
              <a:t>]</a:t>
            </a:r>
            <a:r>
              <a:rPr lang="en-US" altLang="ja-JP" i="1" baseline="30000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/>
              <a:t> </a:t>
            </a:r>
            <a:r>
              <a:rPr lang="en-US" altLang="ja-JP" dirty="0">
                <a:latin typeface="+mn-lt"/>
              </a:rPr>
              <a:t>if such exists</a:t>
            </a:r>
          </a:p>
          <a:p>
            <a:r>
              <a:rPr lang="en-US" altLang="ja-JP" dirty="0"/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>
                <a:latin typeface="Times New Roman"/>
                <a:cs typeface="Times New Roman"/>
              </a:rPr>
              <a:t> = </a:t>
            </a:r>
            <a:r>
              <a:rPr lang="en-US" altLang="ja-JP" i="1" dirty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[|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baseline="-25000" dirty="0">
                <a:latin typeface="Times New Roman"/>
                <a:cs typeface="Times New Roman"/>
              </a:rPr>
              <a:t>1</a:t>
            </a:r>
            <a:r>
              <a:rPr lang="en-US" altLang="ja-JP" dirty="0">
                <a:latin typeface="Times New Roman"/>
                <a:cs typeface="Times New Roman"/>
              </a:rPr>
              <a:t>...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|+1] </a:t>
            </a:r>
            <a:r>
              <a:rPr lang="en-US" altLang="ja-JP" dirty="0" smtClean="0">
                <a:latin typeface="+mn-lt"/>
              </a:rPr>
              <a:t>otherwise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lt"/>
              </a:rPr>
              <a:t>Reversed LZ factorization</a:t>
            </a:r>
            <a:br>
              <a:rPr lang="en-US" altLang="ja-JP" dirty="0">
                <a:latin typeface="+mj-lt"/>
              </a:rPr>
            </a:br>
            <a:r>
              <a:rPr lang="en-US" altLang="ja-JP" dirty="0">
                <a:latin typeface="+mj-lt"/>
              </a:rPr>
              <a:t>without self-</a:t>
            </a:r>
            <a:r>
              <a:rPr lang="en-US" altLang="ja-JP" dirty="0" smtClean="0">
                <a:latin typeface="+mj-lt"/>
              </a:rPr>
              <a:t>references (RLZ)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57250" y="982626"/>
            <a:ext cx="413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lt"/>
                <a:cs typeface="Times New Roman"/>
              </a:rPr>
              <a:t>[</a:t>
            </a:r>
            <a:r>
              <a:rPr lang="en-US" altLang="ja-JP" sz="2400" dirty="0" err="1" smtClean="0">
                <a:latin typeface="+mj-lt"/>
                <a:cs typeface="Times New Roman"/>
              </a:rPr>
              <a:t>K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olpakov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 &amp; 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Kucherov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, 2009]</a:t>
            </a:r>
            <a:endParaRPr kumimoji="1" lang="ja-JP" altLang="en-US" sz="2400" dirty="0">
              <a:latin typeface="+mj-lt"/>
              <a:cs typeface="Times New Roman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4957250" y="4123401"/>
            <a:ext cx="2473743" cy="693172"/>
            <a:chOff x="5494599" y="5781670"/>
            <a:chExt cx="2473743" cy="693172"/>
          </a:xfrm>
        </p:grpSpPr>
        <p:cxnSp>
          <p:nvCxnSpPr>
            <p:cNvPr id="20" name="直線コネクタ 19"/>
            <p:cNvCxnSpPr/>
            <p:nvPr/>
          </p:nvCxnSpPr>
          <p:spPr bwMode="auto">
            <a:xfrm>
              <a:off x="5494599" y="5781670"/>
              <a:ext cx="230503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テキスト ボックス 20"/>
            <p:cNvSpPr txBox="1"/>
            <p:nvPr/>
          </p:nvSpPr>
          <p:spPr>
            <a:xfrm>
              <a:off x="5925469" y="5918893"/>
              <a:ext cx="1757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0000"/>
                  </a:solidFill>
                  <a:latin typeface="HG丸ｺﾞｼｯｸM-PRO"/>
                  <a:ea typeface="HG丸ｺﾞｼｯｸM-PRO"/>
                  <a:cs typeface="HG丸ｺﾞｼｯｸM-PRO"/>
                </a:rPr>
                <a:t>reversed</a:t>
              </a:r>
              <a:endParaRPr kumimoji="1" lang="ja-JP" altLang="en-US" sz="2800" dirty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  <p:sp>
          <p:nvSpPr>
            <p:cNvPr id="22" name="円形吹き出し 21"/>
            <p:cNvSpPr/>
            <p:nvPr/>
          </p:nvSpPr>
          <p:spPr bwMode="auto">
            <a:xfrm>
              <a:off x="5663929" y="5951622"/>
              <a:ext cx="2304413" cy="523220"/>
            </a:xfrm>
            <a:prstGeom prst="wedgeEllipseCallout">
              <a:avLst>
                <a:gd name="adj1" fmla="val -35037"/>
                <a:gd name="adj2" fmla="val -75142"/>
              </a:avLst>
            </a:prstGeom>
            <a:noFill/>
            <a:ln w="1905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tlCol="0" anchor="ctr">
              <a:spAutoFit/>
            </a:bodyPr>
            <a:lstStyle/>
            <a:p>
              <a:pPr algn="l"/>
              <a:endParaRPr kumimoji="1" lang="ja-JP" altLang="en-US" b="1" i="1" dirty="0" smtClean="0">
                <a:solidFill>
                  <a:srgbClr val="FF6600"/>
                </a:solidFill>
                <a:latin typeface="Times New Roman" charset="0"/>
                <a:ea typeface="ＭＳ Ｐ明朝" charset="0"/>
                <a:cs typeface="ＭＳ Ｐ明朝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54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494554" y="5395712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211281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540173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783724" y="4962381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163614" y="4962381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sp>
        <p:nvSpPr>
          <p:cNvPr id="1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600"/>
            <a:ext cx="8591764" cy="3696312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+mn-lt"/>
              </a:rPr>
              <a:t>RLZ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without self-references </a:t>
            </a:r>
            <a:r>
              <a:rPr lang="en-US" altLang="ja-JP" dirty="0" smtClean="0">
                <a:latin typeface="+mn-lt"/>
              </a:rPr>
              <a:t>of string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+mn-lt"/>
              </a:rPr>
              <a:t>of length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/>
              <a:t> </a:t>
            </a:r>
            <a:r>
              <a:rPr lang="en-US" altLang="ja-JP" dirty="0">
                <a:latin typeface="+mn-lt"/>
              </a:rPr>
              <a:t>is a factorization</a:t>
            </a:r>
            <a:r>
              <a:rPr lang="en-US" altLang="ja-JP" i="1" dirty="0">
                <a:latin typeface="+mn-lt"/>
                <a:cs typeface="Times New Roman"/>
              </a:rPr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1,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2,</a:t>
            </a:r>
            <a:r>
              <a:rPr lang="en-US" altLang="ja-JP" i="1" dirty="0">
                <a:latin typeface="Times New Roman"/>
                <a:cs typeface="Times New Roman"/>
              </a:rPr>
              <a:t>...,</a:t>
            </a:r>
            <a:r>
              <a:rPr lang="en-US" altLang="ja-JP" i="1" dirty="0" err="1">
                <a:latin typeface="Times New Roman"/>
                <a:cs typeface="Times New Roman"/>
              </a:rPr>
              <a:t>f</a:t>
            </a:r>
            <a:r>
              <a:rPr lang="en-US" altLang="ja-JP" i="1" baseline="-25000" dirty="0" err="1">
                <a:latin typeface="Times New Roman"/>
                <a:cs typeface="Times New Roman"/>
              </a:rPr>
              <a:t>m</a:t>
            </a:r>
            <a:r>
              <a:rPr lang="en-US" altLang="ja-JP" i="1" baseline="-25000" dirty="0">
                <a:latin typeface="Times New Roman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such that</a:t>
            </a:r>
          </a:p>
          <a:p>
            <a:r>
              <a:rPr lang="en-US" altLang="ja-JP" dirty="0"/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w = f</a:t>
            </a:r>
            <a:r>
              <a:rPr lang="en-US" altLang="ja-JP" i="1" baseline="-25000" dirty="0">
                <a:latin typeface="Times New Roman"/>
                <a:cs typeface="Times New Roman"/>
              </a:rPr>
              <a:t>1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2</a:t>
            </a:r>
            <a:r>
              <a:rPr lang="en-US" altLang="ja-JP" i="1" dirty="0">
                <a:latin typeface="Times New Roman"/>
                <a:cs typeface="Times New Roman"/>
              </a:rPr>
              <a:t>…</a:t>
            </a:r>
            <a:r>
              <a:rPr lang="en-US" altLang="ja-JP" i="1" dirty="0" err="1">
                <a:latin typeface="Times New Roman"/>
                <a:cs typeface="Times New Roman"/>
              </a:rPr>
              <a:t>f</a:t>
            </a:r>
            <a:r>
              <a:rPr lang="en-US" altLang="ja-JP" i="1" baseline="-25000" dirty="0" err="1">
                <a:latin typeface="Times New Roman"/>
                <a:cs typeface="Times New Roman"/>
              </a:rPr>
              <a:t>m</a:t>
            </a:r>
            <a:endParaRPr lang="en-US" altLang="ja-JP" i="1" baseline="-25000" dirty="0">
              <a:latin typeface="Times New Roman"/>
              <a:cs typeface="Times New Roman"/>
            </a:endParaRPr>
          </a:p>
          <a:p>
            <a:r>
              <a:rPr lang="en-US" altLang="ja-JP" i="1" baseline="-25000" dirty="0"/>
              <a:t> 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/>
              <a:t> </a:t>
            </a:r>
            <a:r>
              <a:rPr lang="en-US" altLang="ja-JP" dirty="0">
                <a:latin typeface="+mn-lt"/>
              </a:rPr>
              <a:t>is the longest non-empty prefix </a:t>
            </a:r>
            <a:r>
              <a:rPr lang="en-US" altLang="ja-JP" dirty="0" smtClean="0">
                <a:latin typeface="+mn-lt"/>
              </a:rPr>
              <a:t>of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[|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baseline="-25000" dirty="0">
                <a:latin typeface="Times New Roman"/>
                <a:cs typeface="Times New Roman"/>
              </a:rPr>
              <a:t>1</a:t>
            </a:r>
            <a:r>
              <a:rPr lang="en-US" altLang="ja-JP" dirty="0">
                <a:latin typeface="Times New Roman"/>
                <a:cs typeface="Times New Roman"/>
              </a:rPr>
              <a:t>...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|+1..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]</a:t>
            </a:r>
            <a:r>
              <a:rPr lang="en-US" altLang="ja-JP" dirty="0"/>
              <a:t> </a:t>
            </a:r>
            <a:r>
              <a:rPr lang="en-US" altLang="ja-JP" dirty="0">
                <a:latin typeface="+mn-lt"/>
              </a:rPr>
              <a:t>that is also </a:t>
            </a:r>
            <a:r>
              <a:rPr lang="en-US" altLang="ja-JP" dirty="0" smtClean="0">
                <a:latin typeface="+mn-lt"/>
              </a:rPr>
              <a:t>a substring of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[1.. |</a:t>
            </a:r>
            <a:r>
              <a:rPr lang="en-US" altLang="ja-JP" i="1" dirty="0">
                <a:latin typeface="Times New Roman"/>
                <a:cs typeface="Times New Roman"/>
              </a:rPr>
              <a:t> f</a:t>
            </a:r>
            <a:r>
              <a:rPr lang="en-US" altLang="ja-JP" baseline="-25000" dirty="0">
                <a:latin typeface="Times New Roman"/>
                <a:cs typeface="Times New Roman"/>
              </a:rPr>
              <a:t>1</a:t>
            </a:r>
            <a:r>
              <a:rPr lang="en-US" altLang="ja-JP" dirty="0">
                <a:latin typeface="Times New Roman"/>
                <a:cs typeface="Times New Roman"/>
              </a:rPr>
              <a:t>...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</a:t>
            </a:r>
            <a:r>
              <a:rPr lang="en-US" altLang="ja-JP" dirty="0" smtClean="0">
                <a:latin typeface="Times New Roman"/>
                <a:cs typeface="Times New Roman"/>
              </a:rPr>
              <a:t>]</a:t>
            </a:r>
            <a:r>
              <a:rPr lang="en-US" altLang="ja-JP" i="1" baseline="30000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/>
              <a:t> </a:t>
            </a:r>
            <a:r>
              <a:rPr lang="en-US" altLang="ja-JP" dirty="0">
                <a:latin typeface="+mn-lt"/>
              </a:rPr>
              <a:t>if such exists</a:t>
            </a:r>
          </a:p>
          <a:p>
            <a:r>
              <a:rPr lang="en-US" altLang="ja-JP" dirty="0"/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>
                <a:latin typeface="Times New Roman"/>
                <a:cs typeface="Times New Roman"/>
              </a:rPr>
              <a:t> = </a:t>
            </a:r>
            <a:r>
              <a:rPr lang="en-US" altLang="ja-JP" i="1" dirty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[|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baseline="-25000" dirty="0">
                <a:latin typeface="Times New Roman"/>
                <a:cs typeface="Times New Roman"/>
              </a:rPr>
              <a:t>1</a:t>
            </a:r>
            <a:r>
              <a:rPr lang="en-US" altLang="ja-JP" dirty="0">
                <a:latin typeface="Times New Roman"/>
                <a:cs typeface="Times New Roman"/>
              </a:rPr>
              <a:t>...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|+1] </a:t>
            </a:r>
            <a:r>
              <a:rPr lang="en-US" altLang="ja-JP" dirty="0" smtClean="0">
                <a:latin typeface="+mn-lt"/>
              </a:rPr>
              <a:t>otherwise</a:t>
            </a:r>
            <a:endParaRPr lang="en-US" altLang="ja-JP" dirty="0"/>
          </a:p>
        </p:txBody>
      </p:sp>
      <p:sp>
        <p:nvSpPr>
          <p:cNvPr id="22" name="タイトル 2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r>
              <a:rPr lang="en-US" altLang="ja-JP" dirty="0">
                <a:latin typeface="+mj-lt"/>
              </a:rPr>
              <a:t>Reversed LZ factorization</a:t>
            </a:r>
            <a:br>
              <a:rPr lang="en-US" altLang="ja-JP" dirty="0">
                <a:latin typeface="+mj-lt"/>
              </a:rPr>
            </a:br>
            <a:r>
              <a:rPr lang="en-US" altLang="ja-JP" dirty="0">
                <a:latin typeface="+mj-lt"/>
              </a:rPr>
              <a:t>without self-</a:t>
            </a:r>
            <a:r>
              <a:rPr lang="en-US" altLang="ja-JP" dirty="0" smtClean="0">
                <a:latin typeface="+mj-lt"/>
              </a:rPr>
              <a:t>references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 (RLZ)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57250" y="982626"/>
            <a:ext cx="413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lt"/>
                <a:cs typeface="Times New Roman"/>
              </a:rPr>
              <a:t>[</a:t>
            </a:r>
            <a:r>
              <a:rPr lang="en-US" altLang="ja-JP" sz="2400" dirty="0" err="1" smtClean="0">
                <a:latin typeface="+mj-lt"/>
                <a:cs typeface="Times New Roman"/>
              </a:rPr>
              <a:t>K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olpakov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 &amp; 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Kucherov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, 2009]</a:t>
            </a:r>
            <a:endParaRPr kumimoji="1" lang="ja-JP" altLang="en-US" sz="2400" dirty="0">
              <a:latin typeface="+mj-lt"/>
              <a:cs typeface="Times New Roman"/>
            </a:endParaRPr>
          </a:p>
        </p:txBody>
      </p:sp>
      <p:grpSp>
        <p:nvGrpSpPr>
          <p:cNvPr id="24" name="図形グループ 23"/>
          <p:cNvGrpSpPr/>
          <p:nvPr/>
        </p:nvGrpSpPr>
        <p:grpSpPr>
          <a:xfrm>
            <a:off x="4957250" y="4123401"/>
            <a:ext cx="2473743" cy="693172"/>
            <a:chOff x="5494599" y="5781670"/>
            <a:chExt cx="2473743" cy="693172"/>
          </a:xfrm>
        </p:grpSpPr>
        <p:cxnSp>
          <p:nvCxnSpPr>
            <p:cNvPr id="25" name="直線コネクタ 24"/>
            <p:cNvCxnSpPr/>
            <p:nvPr/>
          </p:nvCxnSpPr>
          <p:spPr bwMode="auto">
            <a:xfrm>
              <a:off x="5494599" y="5781670"/>
              <a:ext cx="230503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テキスト ボックス 25"/>
            <p:cNvSpPr txBox="1"/>
            <p:nvPr/>
          </p:nvSpPr>
          <p:spPr>
            <a:xfrm>
              <a:off x="5925469" y="5918893"/>
              <a:ext cx="1757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0000"/>
                  </a:solidFill>
                  <a:latin typeface="HG丸ｺﾞｼｯｸM-PRO"/>
                  <a:ea typeface="HG丸ｺﾞｼｯｸM-PRO"/>
                  <a:cs typeface="HG丸ｺﾞｼｯｸM-PRO"/>
                </a:rPr>
                <a:t>reversed</a:t>
              </a:r>
              <a:endParaRPr kumimoji="1" lang="ja-JP" altLang="en-US" sz="2800" dirty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  <p:sp>
          <p:nvSpPr>
            <p:cNvPr id="27" name="円形吹き出し 26"/>
            <p:cNvSpPr/>
            <p:nvPr/>
          </p:nvSpPr>
          <p:spPr bwMode="auto">
            <a:xfrm>
              <a:off x="5663929" y="5951622"/>
              <a:ext cx="2304413" cy="523220"/>
            </a:xfrm>
            <a:prstGeom prst="wedgeEllipseCallout">
              <a:avLst>
                <a:gd name="adj1" fmla="val -35037"/>
                <a:gd name="adj2" fmla="val -75142"/>
              </a:avLst>
            </a:prstGeom>
            <a:noFill/>
            <a:ln w="1905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tlCol="0" anchor="ctr">
              <a:spAutoFit/>
            </a:bodyPr>
            <a:lstStyle/>
            <a:p>
              <a:pPr algn="l"/>
              <a:endParaRPr kumimoji="1" lang="ja-JP" altLang="en-US" b="1" i="1" dirty="0" smtClean="0">
                <a:solidFill>
                  <a:srgbClr val="FF6600"/>
                </a:solidFill>
                <a:latin typeface="Times New Roman" charset="0"/>
                <a:ea typeface="ＭＳ Ｐ明朝" charset="0"/>
                <a:cs typeface="ＭＳ Ｐ明朝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20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494554" y="5395712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3" name="直線矢印コネクタ 12"/>
          <p:cNvCxnSpPr/>
          <p:nvPr/>
        </p:nvCxnSpPr>
        <p:spPr bwMode="auto">
          <a:xfrm flipH="1">
            <a:off x="1712480" y="5939219"/>
            <a:ext cx="74466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矢印コネクタ 13"/>
          <p:cNvCxnSpPr/>
          <p:nvPr/>
        </p:nvCxnSpPr>
        <p:spPr bwMode="auto">
          <a:xfrm>
            <a:off x="2582027" y="5939219"/>
            <a:ext cx="70666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コネクタ 14"/>
          <p:cNvCxnSpPr/>
          <p:nvPr/>
        </p:nvCxnSpPr>
        <p:spPr>
          <a:xfrm>
            <a:off x="3316020" y="546833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2742521" y="4962381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  <p:cxnSp>
        <p:nvCxnSpPr>
          <p:cNvPr id="27" name="直線コネクタ 26"/>
          <p:cNvCxnSpPr/>
          <p:nvPr/>
        </p:nvCxnSpPr>
        <p:spPr>
          <a:xfrm>
            <a:off x="211281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2540173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1783724" y="4962381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30" name="正方形/長方形 29"/>
          <p:cNvSpPr/>
          <p:nvPr/>
        </p:nvSpPr>
        <p:spPr>
          <a:xfrm>
            <a:off x="2163614" y="4962381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sp>
        <p:nvSpPr>
          <p:cNvPr id="41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600"/>
            <a:ext cx="8591764" cy="3696312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+mn-lt"/>
              </a:rPr>
              <a:t>RLZ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without self-references </a:t>
            </a:r>
            <a:r>
              <a:rPr lang="en-US" altLang="ja-JP" dirty="0" smtClean="0">
                <a:latin typeface="+mn-lt"/>
              </a:rPr>
              <a:t>of string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+mn-lt"/>
              </a:rPr>
              <a:t>of length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/>
              <a:t> </a:t>
            </a:r>
            <a:r>
              <a:rPr lang="en-US" altLang="ja-JP" dirty="0">
                <a:latin typeface="+mn-lt"/>
              </a:rPr>
              <a:t>is a factorization</a:t>
            </a:r>
            <a:r>
              <a:rPr lang="en-US" altLang="ja-JP" i="1" dirty="0">
                <a:latin typeface="+mn-lt"/>
                <a:cs typeface="Times New Roman"/>
              </a:rPr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1,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2,</a:t>
            </a:r>
            <a:r>
              <a:rPr lang="en-US" altLang="ja-JP" i="1" dirty="0">
                <a:latin typeface="Times New Roman"/>
                <a:cs typeface="Times New Roman"/>
              </a:rPr>
              <a:t>...,</a:t>
            </a:r>
            <a:r>
              <a:rPr lang="en-US" altLang="ja-JP" i="1" dirty="0" err="1">
                <a:latin typeface="Times New Roman"/>
                <a:cs typeface="Times New Roman"/>
              </a:rPr>
              <a:t>f</a:t>
            </a:r>
            <a:r>
              <a:rPr lang="en-US" altLang="ja-JP" i="1" baseline="-25000" dirty="0" err="1">
                <a:latin typeface="Times New Roman"/>
                <a:cs typeface="Times New Roman"/>
              </a:rPr>
              <a:t>m</a:t>
            </a:r>
            <a:r>
              <a:rPr lang="en-US" altLang="ja-JP" i="1" baseline="-25000" dirty="0">
                <a:latin typeface="Times New Roman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such that</a:t>
            </a:r>
          </a:p>
          <a:p>
            <a:r>
              <a:rPr lang="en-US" altLang="ja-JP" dirty="0"/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w = f</a:t>
            </a:r>
            <a:r>
              <a:rPr lang="en-US" altLang="ja-JP" i="1" baseline="-25000" dirty="0">
                <a:latin typeface="Times New Roman"/>
                <a:cs typeface="Times New Roman"/>
              </a:rPr>
              <a:t>1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2</a:t>
            </a:r>
            <a:r>
              <a:rPr lang="en-US" altLang="ja-JP" i="1" dirty="0">
                <a:latin typeface="Times New Roman"/>
                <a:cs typeface="Times New Roman"/>
              </a:rPr>
              <a:t>…</a:t>
            </a:r>
            <a:r>
              <a:rPr lang="en-US" altLang="ja-JP" i="1" dirty="0" err="1">
                <a:latin typeface="Times New Roman"/>
                <a:cs typeface="Times New Roman"/>
              </a:rPr>
              <a:t>f</a:t>
            </a:r>
            <a:r>
              <a:rPr lang="en-US" altLang="ja-JP" i="1" baseline="-25000" dirty="0" err="1">
                <a:latin typeface="Times New Roman"/>
                <a:cs typeface="Times New Roman"/>
              </a:rPr>
              <a:t>m</a:t>
            </a:r>
            <a:endParaRPr lang="en-US" altLang="ja-JP" i="1" baseline="-25000" dirty="0">
              <a:latin typeface="Times New Roman"/>
              <a:cs typeface="Times New Roman"/>
            </a:endParaRPr>
          </a:p>
          <a:p>
            <a:r>
              <a:rPr lang="en-US" altLang="ja-JP" i="1" baseline="-25000" dirty="0"/>
              <a:t> 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/>
              <a:t> </a:t>
            </a:r>
            <a:r>
              <a:rPr lang="en-US" altLang="ja-JP" dirty="0">
                <a:latin typeface="+mn-lt"/>
              </a:rPr>
              <a:t>is the longest non-empty prefix </a:t>
            </a:r>
            <a:r>
              <a:rPr lang="en-US" altLang="ja-JP" dirty="0" smtClean="0">
                <a:latin typeface="+mn-lt"/>
              </a:rPr>
              <a:t>of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[|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baseline="-25000" dirty="0">
                <a:latin typeface="Times New Roman"/>
                <a:cs typeface="Times New Roman"/>
              </a:rPr>
              <a:t>1</a:t>
            </a:r>
            <a:r>
              <a:rPr lang="en-US" altLang="ja-JP" dirty="0">
                <a:latin typeface="Times New Roman"/>
                <a:cs typeface="Times New Roman"/>
              </a:rPr>
              <a:t>...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|+1..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]</a:t>
            </a:r>
            <a:r>
              <a:rPr lang="en-US" altLang="ja-JP" dirty="0"/>
              <a:t> </a:t>
            </a:r>
            <a:r>
              <a:rPr lang="en-US" altLang="ja-JP" dirty="0">
                <a:latin typeface="+mn-lt"/>
              </a:rPr>
              <a:t>that is also </a:t>
            </a:r>
            <a:r>
              <a:rPr lang="en-US" altLang="ja-JP" dirty="0" smtClean="0">
                <a:latin typeface="+mn-lt"/>
              </a:rPr>
              <a:t>a substring of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[1.. |</a:t>
            </a:r>
            <a:r>
              <a:rPr lang="en-US" altLang="ja-JP" i="1" dirty="0">
                <a:latin typeface="Times New Roman"/>
                <a:cs typeface="Times New Roman"/>
              </a:rPr>
              <a:t> f</a:t>
            </a:r>
            <a:r>
              <a:rPr lang="en-US" altLang="ja-JP" baseline="-25000" dirty="0">
                <a:latin typeface="Times New Roman"/>
                <a:cs typeface="Times New Roman"/>
              </a:rPr>
              <a:t>1</a:t>
            </a:r>
            <a:r>
              <a:rPr lang="en-US" altLang="ja-JP" dirty="0">
                <a:latin typeface="Times New Roman"/>
                <a:cs typeface="Times New Roman"/>
              </a:rPr>
              <a:t>...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</a:t>
            </a:r>
            <a:r>
              <a:rPr lang="en-US" altLang="ja-JP" dirty="0" smtClean="0">
                <a:latin typeface="Times New Roman"/>
                <a:cs typeface="Times New Roman"/>
              </a:rPr>
              <a:t>]</a:t>
            </a:r>
            <a:r>
              <a:rPr lang="en-US" altLang="ja-JP" i="1" baseline="30000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/>
              <a:t> </a:t>
            </a:r>
            <a:r>
              <a:rPr lang="en-US" altLang="ja-JP" dirty="0">
                <a:latin typeface="+mn-lt"/>
              </a:rPr>
              <a:t>if such exists</a:t>
            </a:r>
          </a:p>
          <a:p>
            <a:r>
              <a:rPr lang="en-US" altLang="ja-JP" dirty="0"/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>
                <a:latin typeface="Times New Roman"/>
                <a:cs typeface="Times New Roman"/>
              </a:rPr>
              <a:t> = </a:t>
            </a:r>
            <a:r>
              <a:rPr lang="en-US" altLang="ja-JP" i="1" dirty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[|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baseline="-25000" dirty="0">
                <a:latin typeface="Times New Roman"/>
                <a:cs typeface="Times New Roman"/>
              </a:rPr>
              <a:t>1</a:t>
            </a:r>
            <a:r>
              <a:rPr lang="en-US" altLang="ja-JP" dirty="0">
                <a:latin typeface="Times New Roman"/>
                <a:cs typeface="Times New Roman"/>
              </a:rPr>
              <a:t>...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|+1] </a:t>
            </a:r>
            <a:r>
              <a:rPr lang="en-US" altLang="ja-JP" dirty="0" smtClean="0">
                <a:latin typeface="+mn-lt"/>
              </a:rPr>
              <a:t>otherwise</a:t>
            </a:r>
            <a:endParaRPr lang="en-US" altLang="ja-JP" dirty="0"/>
          </a:p>
        </p:txBody>
      </p:sp>
      <p:sp>
        <p:nvSpPr>
          <p:cNvPr id="46" name="タイトル 2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r>
              <a:rPr lang="en-US" altLang="ja-JP" dirty="0">
                <a:latin typeface="+mj-lt"/>
              </a:rPr>
              <a:t>Reversed LZ factorization</a:t>
            </a:r>
            <a:br>
              <a:rPr lang="en-US" altLang="ja-JP" dirty="0">
                <a:latin typeface="+mj-lt"/>
              </a:rPr>
            </a:br>
            <a:r>
              <a:rPr lang="en-US" altLang="ja-JP" dirty="0">
                <a:latin typeface="+mj-lt"/>
              </a:rPr>
              <a:t>without self-</a:t>
            </a:r>
            <a:r>
              <a:rPr lang="en-US" altLang="ja-JP" dirty="0" smtClean="0">
                <a:latin typeface="+mj-lt"/>
              </a:rPr>
              <a:t>references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 (RLZ)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957250" y="982626"/>
            <a:ext cx="413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lt"/>
                <a:cs typeface="Times New Roman"/>
              </a:rPr>
              <a:t>[</a:t>
            </a:r>
            <a:r>
              <a:rPr lang="en-US" altLang="ja-JP" sz="2400" dirty="0" err="1" smtClean="0">
                <a:latin typeface="+mj-lt"/>
                <a:cs typeface="Times New Roman"/>
              </a:rPr>
              <a:t>K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olpakov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 &amp; 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Kucherov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, 2009]</a:t>
            </a:r>
            <a:endParaRPr kumimoji="1" lang="ja-JP" altLang="en-US" sz="2400" dirty="0">
              <a:latin typeface="+mj-lt"/>
              <a:cs typeface="Times New Roman"/>
            </a:endParaRPr>
          </a:p>
        </p:txBody>
      </p:sp>
      <p:grpSp>
        <p:nvGrpSpPr>
          <p:cNvPr id="18" name="図形グループ 17"/>
          <p:cNvGrpSpPr/>
          <p:nvPr/>
        </p:nvGrpSpPr>
        <p:grpSpPr>
          <a:xfrm>
            <a:off x="4957250" y="4123401"/>
            <a:ext cx="2473743" cy="693172"/>
            <a:chOff x="5494599" y="5781670"/>
            <a:chExt cx="2473743" cy="693172"/>
          </a:xfrm>
        </p:grpSpPr>
        <p:cxnSp>
          <p:nvCxnSpPr>
            <p:cNvPr id="19" name="直線コネクタ 18"/>
            <p:cNvCxnSpPr/>
            <p:nvPr/>
          </p:nvCxnSpPr>
          <p:spPr bwMode="auto">
            <a:xfrm>
              <a:off x="5494599" y="5781670"/>
              <a:ext cx="230503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テキスト ボックス 19"/>
            <p:cNvSpPr txBox="1"/>
            <p:nvPr/>
          </p:nvSpPr>
          <p:spPr>
            <a:xfrm>
              <a:off x="5925469" y="5918893"/>
              <a:ext cx="1757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0000"/>
                  </a:solidFill>
                  <a:latin typeface="HG丸ｺﾞｼｯｸM-PRO"/>
                  <a:ea typeface="HG丸ｺﾞｼｯｸM-PRO"/>
                  <a:cs typeface="HG丸ｺﾞｼｯｸM-PRO"/>
                </a:rPr>
                <a:t>reversed</a:t>
              </a:r>
              <a:endParaRPr kumimoji="1" lang="ja-JP" altLang="en-US" sz="2800" dirty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  <p:sp>
          <p:nvSpPr>
            <p:cNvPr id="22" name="円形吹き出し 21"/>
            <p:cNvSpPr/>
            <p:nvPr/>
          </p:nvSpPr>
          <p:spPr bwMode="auto">
            <a:xfrm>
              <a:off x="5663929" y="5951622"/>
              <a:ext cx="2304413" cy="523220"/>
            </a:xfrm>
            <a:prstGeom prst="wedgeEllipseCallout">
              <a:avLst>
                <a:gd name="adj1" fmla="val -35037"/>
                <a:gd name="adj2" fmla="val -75142"/>
              </a:avLst>
            </a:prstGeom>
            <a:noFill/>
            <a:ln w="1905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tlCol="0" anchor="ctr">
              <a:spAutoFit/>
            </a:bodyPr>
            <a:lstStyle/>
            <a:p>
              <a:pPr algn="l"/>
              <a:endParaRPr kumimoji="1" lang="ja-JP" altLang="en-US" b="1" i="1" dirty="0" smtClean="0">
                <a:solidFill>
                  <a:srgbClr val="FF6600"/>
                </a:solidFill>
                <a:latin typeface="Times New Roman" charset="0"/>
                <a:ea typeface="ＭＳ Ｐ明朝" charset="0"/>
                <a:cs typeface="ＭＳ Ｐ明朝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693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線矢印コネクタ 12"/>
          <p:cNvCxnSpPr/>
          <p:nvPr/>
        </p:nvCxnSpPr>
        <p:spPr bwMode="auto">
          <a:xfrm flipH="1">
            <a:off x="2985261" y="5940000"/>
            <a:ext cx="27742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矢印コネクタ 13"/>
          <p:cNvCxnSpPr/>
          <p:nvPr/>
        </p:nvCxnSpPr>
        <p:spPr bwMode="auto">
          <a:xfrm>
            <a:off x="3387568" y="5940000"/>
            <a:ext cx="27854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矢印コネクタ 22"/>
          <p:cNvCxnSpPr/>
          <p:nvPr/>
        </p:nvCxnSpPr>
        <p:spPr bwMode="auto">
          <a:xfrm flipH="1">
            <a:off x="1762389" y="5940000"/>
            <a:ext cx="27742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コネクタ 23"/>
          <p:cNvCxnSpPr/>
          <p:nvPr/>
        </p:nvCxnSpPr>
        <p:spPr>
          <a:xfrm>
            <a:off x="3697089" y="546833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3332953" y="4962381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4</a:t>
            </a:r>
            <a:endParaRPr lang="en-US" altLang="ja-JP" sz="28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3316020" y="546833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2742521" y="4962381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  <p:sp>
        <p:nvSpPr>
          <p:cNvPr id="28" name="正方形/長方形 27"/>
          <p:cNvSpPr/>
          <p:nvPr/>
        </p:nvSpPr>
        <p:spPr>
          <a:xfrm>
            <a:off x="494554" y="5395712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211281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2540173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1783724" y="4962381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32" name="正方形/長方形 31"/>
          <p:cNvSpPr/>
          <p:nvPr/>
        </p:nvSpPr>
        <p:spPr>
          <a:xfrm>
            <a:off x="2163614" y="4962381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sp>
        <p:nvSpPr>
          <p:cNvPr id="3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600"/>
            <a:ext cx="8591764" cy="3696312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+mn-lt"/>
              </a:rPr>
              <a:t>RLZ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without self-references </a:t>
            </a:r>
            <a:r>
              <a:rPr lang="en-US" altLang="ja-JP" dirty="0" smtClean="0">
                <a:latin typeface="+mn-lt"/>
              </a:rPr>
              <a:t>of string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+mn-lt"/>
              </a:rPr>
              <a:t>of length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/>
              <a:t> </a:t>
            </a:r>
            <a:r>
              <a:rPr lang="en-US" altLang="ja-JP" dirty="0">
                <a:latin typeface="+mn-lt"/>
              </a:rPr>
              <a:t>is a factorization</a:t>
            </a:r>
            <a:r>
              <a:rPr lang="en-US" altLang="ja-JP" i="1" dirty="0">
                <a:latin typeface="+mn-lt"/>
                <a:cs typeface="Times New Roman"/>
              </a:rPr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1,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2,</a:t>
            </a:r>
            <a:r>
              <a:rPr lang="en-US" altLang="ja-JP" i="1" dirty="0">
                <a:latin typeface="Times New Roman"/>
                <a:cs typeface="Times New Roman"/>
              </a:rPr>
              <a:t>...,</a:t>
            </a:r>
            <a:r>
              <a:rPr lang="en-US" altLang="ja-JP" i="1" dirty="0" err="1">
                <a:latin typeface="Times New Roman"/>
                <a:cs typeface="Times New Roman"/>
              </a:rPr>
              <a:t>f</a:t>
            </a:r>
            <a:r>
              <a:rPr lang="en-US" altLang="ja-JP" i="1" baseline="-25000" dirty="0" err="1">
                <a:latin typeface="Times New Roman"/>
                <a:cs typeface="Times New Roman"/>
              </a:rPr>
              <a:t>m</a:t>
            </a:r>
            <a:r>
              <a:rPr lang="en-US" altLang="ja-JP" i="1" baseline="-25000" dirty="0">
                <a:latin typeface="Times New Roman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such that</a:t>
            </a:r>
          </a:p>
          <a:p>
            <a:r>
              <a:rPr lang="en-US" altLang="ja-JP" dirty="0"/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w = f</a:t>
            </a:r>
            <a:r>
              <a:rPr lang="en-US" altLang="ja-JP" i="1" baseline="-25000" dirty="0">
                <a:latin typeface="Times New Roman"/>
                <a:cs typeface="Times New Roman"/>
              </a:rPr>
              <a:t>1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2</a:t>
            </a:r>
            <a:r>
              <a:rPr lang="en-US" altLang="ja-JP" i="1" dirty="0">
                <a:latin typeface="Times New Roman"/>
                <a:cs typeface="Times New Roman"/>
              </a:rPr>
              <a:t>…</a:t>
            </a:r>
            <a:r>
              <a:rPr lang="en-US" altLang="ja-JP" i="1" dirty="0" err="1">
                <a:latin typeface="Times New Roman"/>
                <a:cs typeface="Times New Roman"/>
              </a:rPr>
              <a:t>f</a:t>
            </a:r>
            <a:r>
              <a:rPr lang="en-US" altLang="ja-JP" i="1" baseline="-25000" dirty="0" err="1">
                <a:latin typeface="Times New Roman"/>
                <a:cs typeface="Times New Roman"/>
              </a:rPr>
              <a:t>m</a:t>
            </a:r>
            <a:endParaRPr lang="en-US" altLang="ja-JP" i="1" baseline="-25000" dirty="0">
              <a:latin typeface="Times New Roman"/>
              <a:cs typeface="Times New Roman"/>
            </a:endParaRPr>
          </a:p>
          <a:p>
            <a:r>
              <a:rPr lang="en-US" altLang="ja-JP" i="1" baseline="-25000" dirty="0"/>
              <a:t> 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/>
              <a:t> </a:t>
            </a:r>
            <a:r>
              <a:rPr lang="en-US" altLang="ja-JP" dirty="0">
                <a:latin typeface="+mn-lt"/>
              </a:rPr>
              <a:t>is the longest non-empty prefix </a:t>
            </a:r>
            <a:r>
              <a:rPr lang="en-US" altLang="ja-JP" dirty="0" smtClean="0">
                <a:latin typeface="+mn-lt"/>
              </a:rPr>
              <a:t>of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[|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baseline="-25000" dirty="0">
                <a:latin typeface="Times New Roman"/>
                <a:cs typeface="Times New Roman"/>
              </a:rPr>
              <a:t>1</a:t>
            </a:r>
            <a:r>
              <a:rPr lang="en-US" altLang="ja-JP" dirty="0">
                <a:latin typeface="Times New Roman"/>
                <a:cs typeface="Times New Roman"/>
              </a:rPr>
              <a:t>...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|+1..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]</a:t>
            </a:r>
            <a:r>
              <a:rPr lang="en-US" altLang="ja-JP" dirty="0"/>
              <a:t> </a:t>
            </a:r>
            <a:r>
              <a:rPr lang="en-US" altLang="ja-JP" dirty="0">
                <a:latin typeface="+mn-lt"/>
              </a:rPr>
              <a:t>that is also </a:t>
            </a:r>
            <a:r>
              <a:rPr lang="en-US" altLang="ja-JP" dirty="0" smtClean="0">
                <a:latin typeface="+mn-lt"/>
              </a:rPr>
              <a:t>a substring of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[1.. |</a:t>
            </a:r>
            <a:r>
              <a:rPr lang="en-US" altLang="ja-JP" i="1" dirty="0">
                <a:latin typeface="Times New Roman"/>
                <a:cs typeface="Times New Roman"/>
              </a:rPr>
              <a:t> f</a:t>
            </a:r>
            <a:r>
              <a:rPr lang="en-US" altLang="ja-JP" baseline="-25000" dirty="0">
                <a:latin typeface="Times New Roman"/>
                <a:cs typeface="Times New Roman"/>
              </a:rPr>
              <a:t>1</a:t>
            </a:r>
            <a:r>
              <a:rPr lang="en-US" altLang="ja-JP" dirty="0">
                <a:latin typeface="Times New Roman"/>
                <a:cs typeface="Times New Roman"/>
              </a:rPr>
              <a:t>...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</a:t>
            </a:r>
            <a:r>
              <a:rPr lang="en-US" altLang="ja-JP" dirty="0" smtClean="0">
                <a:latin typeface="Times New Roman"/>
                <a:cs typeface="Times New Roman"/>
              </a:rPr>
              <a:t>]</a:t>
            </a:r>
            <a:r>
              <a:rPr lang="en-US" altLang="ja-JP" i="1" baseline="30000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/>
              <a:t> </a:t>
            </a:r>
            <a:r>
              <a:rPr lang="en-US" altLang="ja-JP" dirty="0">
                <a:latin typeface="+mn-lt"/>
              </a:rPr>
              <a:t>if such exists</a:t>
            </a:r>
          </a:p>
          <a:p>
            <a:r>
              <a:rPr lang="en-US" altLang="ja-JP" dirty="0"/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>
                <a:latin typeface="Times New Roman"/>
                <a:cs typeface="Times New Roman"/>
              </a:rPr>
              <a:t> = </a:t>
            </a:r>
            <a:r>
              <a:rPr lang="en-US" altLang="ja-JP" i="1" dirty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[|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baseline="-25000" dirty="0">
                <a:latin typeface="Times New Roman"/>
                <a:cs typeface="Times New Roman"/>
              </a:rPr>
              <a:t>1</a:t>
            </a:r>
            <a:r>
              <a:rPr lang="en-US" altLang="ja-JP" dirty="0">
                <a:latin typeface="Times New Roman"/>
                <a:cs typeface="Times New Roman"/>
              </a:rPr>
              <a:t>...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|+1] </a:t>
            </a:r>
            <a:r>
              <a:rPr lang="en-US" altLang="ja-JP" dirty="0" smtClean="0">
                <a:latin typeface="+mn-lt"/>
              </a:rPr>
              <a:t>otherwise</a:t>
            </a:r>
            <a:endParaRPr lang="en-US" altLang="ja-JP" dirty="0"/>
          </a:p>
        </p:txBody>
      </p:sp>
      <p:sp>
        <p:nvSpPr>
          <p:cNvPr id="42" name="タイトル 2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r>
              <a:rPr lang="en-US" altLang="ja-JP" dirty="0">
                <a:latin typeface="+mj-lt"/>
              </a:rPr>
              <a:t>Reversed LZ factorization</a:t>
            </a:r>
            <a:br>
              <a:rPr lang="en-US" altLang="ja-JP" dirty="0">
                <a:latin typeface="+mj-lt"/>
              </a:rPr>
            </a:br>
            <a:r>
              <a:rPr lang="en-US" altLang="ja-JP" dirty="0">
                <a:latin typeface="+mj-lt"/>
              </a:rPr>
              <a:t>without self-</a:t>
            </a:r>
            <a:r>
              <a:rPr lang="en-US" altLang="ja-JP" dirty="0" smtClean="0">
                <a:latin typeface="+mj-lt"/>
              </a:rPr>
              <a:t>references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 (RLZ)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957250" y="982626"/>
            <a:ext cx="413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lt"/>
                <a:cs typeface="Times New Roman"/>
              </a:rPr>
              <a:t>[</a:t>
            </a:r>
            <a:r>
              <a:rPr lang="en-US" altLang="ja-JP" sz="2400" dirty="0" err="1" smtClean="0">
                <a:latin typeface="+mj-lt"/>
                <a:cs typeface="Times New Roman"/>
              </a:rPr>
              <a:t>K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olpakov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 &amp; 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Kucherov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, 2009]</a:t>
            </a:r>
            <a:endParaRPr kumimoji="1" lang="ja-JP" altLang="en-US" sz="2400" dirty="0">
              <a:latin typeface="+mj-lt"/>
              <a:cs typeface="Times New Roman"/>
            </a:endParaRPr>
          </a:p>
        </p:txBody>
      </p:sp>
      <p:grpSp>
        <p:nvGrpSpPr>
          <p:cNvPr id="21" name="図形グループ 20"/>
          <p:cNvGrpSpPr/>
          <p:nvPr/>
        </p:nvGrpSpPr>
        <p:grpSpPr>
          <a:xfrm>
            <a:off x="4957250" y="4123401"/>
            <a:ext cx="2473743" cy="693172"/>
            <a:chOff x="5494599" y="5781670"/>
            <a:chExt cx="2473743" cy="693172"/>
          </a:xfrm>
        </p:grpSpPr>
        <p:cxnSp>
          <p:nvCxnSpPr>
            <p:cNvPr id="22" name="直線コネクタ 21"/>
            <p:cNvCxnSpPr/>
            <p:nvPr/>
          </p:nvCxnSpPr>
          <p:spPr bwMode="auto">
            <a:xfrm>
              <a:off x="5494599" y="5781670"/>
              <a:ext cx="230503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テキスト ボックス 32"/>
            <p:cNvSpPr txBox="1"/>
            <p:nvPr/>
          </p:nvSpPr>
          <p:spPr>
            <a:xfrm>
              <a:off x="5925469" y="5918893"/>
              <a:ext cx="1757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0000"/>
                  </a:solidFill>
                  <a:latin typeface="HG丸ｺﾞｼｯｸM-PRO"/>
                  <a:ea typeface="HG丸ｺﾞｼｯｸM-PRO"/>
                  <a:cs typeface="HG丸ｺﾞｼｯｸM-PRO"/>
                </a:rPr>
                <a:t>reversed</a:t>
              </a:r>
              <a:endParaRPr kumimoji="1" lang="ja-JP" altLang="en-US" sz="2800" dirty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  <p:sp>
          <p:nvSpPr>
            <p:cNvPr id="34" name="円形吹き出し 33"/>
            <p:cNvSpPr/>
            <p:nvPr/>
          </p:nvSpPr>
          <p:spPr bwMode="auto">
            <a:xfrm>
              <a:off x="5663929" y="5951622"/>
              <a:ext cx="2304413" cy="523220"/>
            </a:xfrm>
            <a:prstGeom prst="wedgeEllipseCallout">
              <a:avLst>
                <a:gd name="adj1" fmla="val -35037"/>
                <a:gd name="adj2" fmla="val -75142"/>
              </a:avLst>
            </a:prstGeom>
            <a:noFill/>
            <a:ln w="1905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tlCol="0" anchor="ctr">
              <a:spAutoFit/>
            </a:bodyPr>
            <a:lstStyle/>
            <a:p>
              <a:pPr algn="l"/>
              <a:endParaRPr kumimoji="1" lang="ja-JP" altLang="en-US" b="1" i="1" dirty="0" smtClean="0">
                <a:solidFill>
                  <a:srgbClr val="FF6600"/>
                </a:solidFill>
                <a:latin typeface="Times New Roman" charset="0"/>
                <a:ea typeface="ＭＳ Ｐ明朝" charset="0"/>
                <a:cs typeface="ＭＳ Ｐ明朝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88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/>
          <p:cNvSpPr/>
          <p:nvPr/>
        </p:nvSpPr>
        <p:spPr>
          <a:xfrm>
            <a:off x="494554" y="5395712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27" name="直線矢印コネクタ 26"/>
          <p:cNvCxnSpPr/>
          <p:nvPr/>
        </p:nvCxnSpPr>
        <p:spPr bwMode="auto">
          <a:xfrm flipH="1">
            <a:off x="2112815" y="5940000"/>
            <a:ext cx="152957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矢印コネクタ 27"/>
          <p:cNvCxnSpPr/>
          <p:nvPr/>
        </p:nvCxnSpPr>
        <p:spPr bwMode="auto">
          <a:xfrm>
            <a:off x="3806554" y="5940000"/>
            <a:ext cx="147002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線コネクタ 28"/>
          <p:cNvCxnSpPr/>
          <p:nvPr/>
        </p:nvCxnSpPr>
        <p:spPr>
          <a:xfrm>
            <a:off x="5316274" y="546833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353021" y="4962381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5</a:t>
            </a:r>
            <a:endParaRPr lang="en-US" altLang="ja-JP" sz="2800" dirty="0"/>
          </a:p>
        </p:txBody>
      </p:sp>
      <p:cxnSp>
        <p:nvCxnSpPr>
          <p:cNvPr id="47" name="直線コネクタ 46"/>
          <p:cNvCxnSpPr/>
          <p:nvPr/>
        </p:nvCxnSpPr>
        <p:spPr>
          <a:xfrm>
            <a:off x="3697089" y="546833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3332953" y="4962381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4</a:t>
            </a:r>
            <a:endParaRPr lang="en-US" altLang="ja-JP" sz="2800" dirty="0"/>
          </a:p>
        </p:txBody>
      </p:sp>
      <p:cxnSp>
        <p:nvCxnSpPr>
          <p:cNvPr id="49" name="直線コネクタ 48"/>
          <p:cNvCxnSpPr/>
          <p:nvPr/>
        </p:nvCxnSpPr>
        <p:spPr>
          <a:xfrm>
            <a:off x="3316020" y="546833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2742521" y="4962381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  <p:cxnSp>
        <p:nvCxnSpPr>
          <p:cNvPr id="52" name="直線コネクタ 51"/>
          <p:cNvCxnSpPr/>
          <p:nvPr/>
        </p:nvCxnSpPr>
        <p:spPr>
          <a:xfrm>
            <a:off x="211281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2540173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1783724" y="4962381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55" name="正方形/長方形 54"/>
          <p:cNvSpPr/>
          <p:nvPr/>
        </p:nvSpPr>
        <p:spPr>
          <a:xfrm>
            <a:off x="2163614" y="4962381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sp>
        <p:nvSpPr>
          <p:cNvPr id="60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600"/>
            <a:ext cx="8591764" cy="3696312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+mn-lt"/>
              </a:rPr>
              <a:t>RLZ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without self-references </a:t>
            </a:r>
            <a:r>
              <a:rPr lang="en-US" altLang="ja-JP" dirty="0" smtClean="0">
                <a:latin typeface="+mn-lt"/>
              </a:rPr>
              <a:t>of string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+mn-lt"/>
              </a:rPr>
              <a:t>of length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/>
              <a:t> </a:t>
            </a:r>
            <a:r>
              <a:rPr lang="en-US" altLang="ja-JP" dirty="0">
                <a:latin typeface="+mn-lt"/>
              </a:rPr>
              <a:t>is a factorization</a:t>
            </a:r>
            <a:r>
              <a:rPr lang="en-US" altLang="ja-JP" i="1" dirty="0">
                <a:latin typeface="+mn-lt"/>
                <a:cs typeface="Times New Roman"/>
              </a:rPr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1,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2,</a:t>
            </a:r>
            <a:r>
              <a:rPr lang="en-US" altLang="ja-JP" i="1" dirty="0">
                <a:latin typeface="Times New Roman"/>
                <a:cs typeface="Times New Roman"/>
              </a:rPr>
              <a:t>...,</a:t>
            </a:r>
            <a:r>
              <a:rPr lang="en-US" altLang="ja-JP" i="1" dirty="0" err="1">
                <a:latin typeface="Times New Roman"/>
                <a:cs typeface="Times New Roman"/>
              </a:rPr>
              <a:t>f</a:t>
            </a:r>
            <a:r>
              <a:rPr lang="en-US" altLang="ja-JP" i="1" baseline="-25000" dirty="0" err="1">
                <a:latin typeface="Times New Roman"/>
                <a:cs typeface="Times New Roman"/>
              </a:rPr>
              <a:t>m</a:t>
            </a:r>
            <a:r>
              <a:rPr lang="en-US" altLang="ja-JP" i="1" baseline="-25000" dirty="0">
                <a:latin typeface="Times New Roman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such that</a:t>
            </a:r>
          </a:p>
          <a:p>
            <a:r>
              <a:rPr lang="en-US" altLang="ja-JP" dirty="0"/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w = f</a:t>
            </a:r>
            <a:r>
              <a:rPr lang="en-US" altLang="ja-JP" i="1" baseline="-25000" dirty="0">
                <a:latin typeface="Times New Roman"/>
                <a:cs typeface="Times New Roman"/>
              </a:rPr>
              <a:t>1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2</a:t>
            </a:r>
            <a:r>
              <a:rPr lang="en-US" altLang="ja-JP" i="1" dirty="0">
                <a:latin typeface="Times New Roman"/>
                <a:cs typeface="Times New Roman"/>
              </a:rPr>
              <a:t>…</a:t>
            </a:r>
            <a:r>
              <a:rPr lang="en-US" altLang="ja-JP" i="1" dirty="0" err="1">
                <a:latin typeface="Times New Roman"/>
                <a:cs typeface="Times New Roman"/>
              </a:rPr>
              <a:t>f</a:t>
            </a:r>
            <a:r>
              <a:rPr lang="en-US" altLang="ja-JP" i="1" baseline="-25000" dirty="0" err="1">
                <a:latin typeface="Times New Roman"/>
                <a:cs typeface="Times New Roman"/>
              </a:rPr>
              <a:t>m</a:t>
            </a:r>
            <a:endParaRPr lang="en-US" altLang="ja-JP" i="1" baseline="-25000" dirty="0">
              <a:latin typeface="Times New Roman"/>
              <a:cs typeface="Times New Roman"/>
            </a:endParaRPr>
          </a:p>
          <a:p>
            <a:r>
              <a:rPr lang="en-US" altLang="ja-JP" i="1" baseline="-25000" dirty="0"/>
              <a:t> 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/>
              <a:t> </a:t>
            </a:r>
            <a:r>
              <a:rPr lang="en-US" altLang="ja-JP" dirty="0">
                <a:latin typeface="+mn-lt"/>
              </a:rPr>
              <a:t>is the longest non-empty prefix </a:t>
            </a:r>
            <a:r>
              <a:rPr lang="en-US" altLang="ja-JP" dirty="0" smtClean="0">
                <a:latin typeface="+mn-lt"/>
              </a:rPr>
              <a:t>of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[|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baseline="-25000" dirty="0">
                <a:latin typeface="Times New Roman"/>
                <a:cs typeface="Times New Roman"/>
              </a:rPr>
              <a:t>1</a:t>
            </a:r>
            <a:r>
              <a:rPr lang="en-US" altLang="ja-JP" dirty="0">
                <a:latin typeface="Times New Roman"/>
                <a:cs typeface="Times New Roman"/>
              </a:rPr>
              <a:t>...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|+1..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]</a:t>
            </a:r>
            <a:r>
              <a:rPr lang="en-US" altLang="ja-JP" dirty="0"/>
              <a:t> </a:t>
            </a:r>
            <a:r>
              <a:rPr lang="en-US" altLang="ja-JP" dirty="0">
                <a:latin typeface="+mn-lt"/>
              </a:rPr>
              <a:t>that is also </a:t>
            </a:r>
            <a:r>
              <a:rPr lang="en-US" altLang="ja-JP" dirty="0" smtClean="0">
                <a:latin typeface="+mn-lt"/>
              </a:rPr>
              <a:t>a substring of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[1.. |</a:t>
            </a:r>
            <a:r>
              <a:rPr lang="en-US" altLang="ja-JP" i="1" dirty="0">
                <a:latin typeface="Times New Roman"/>
                <a:cs typeface="Times New Roman"/>
              </a:rPr>
              <a:t> f</a:t>
            </a:r>
            <a:r>
              <a:rPr lang="en-US" altLang="ja-JP" baseline="-25000" dirty="0">
                <a:latin typeface="Times New Roman"/>
                <a:cs typeface="Times New Roman"/>
              </a:rPr>
              <a:t>1</a:t>
            </a:r>
            <a:r>
              <a:rPr lang="en-US" altLang="ja-JP" dirty="0">
                <a:latin typeface="Times New Roman"/>
                <a:cs typeface="Times New Roman"/>
              </a:rPr>
              <a:t>...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</a:t>
            </a:r>
            <a:r>
              <a:rPr lang="en-US" altLang="ja-JP" dirty="0" smtClean="0">
                <a:latin typeface="Times New Roman"/>
                <a:cs typeface="Times New Roman"/>
              </a:rPr>
              <a:t>]</a:t>
            </a:r>
            <a:r>
              <a:rPr lang="en-US" altLang="ja-JP" i="1" baseline="30000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/>
              <a:t> </a:t>
            </a:r>
            <a:r>
              <a:rPr lang="en-US" altLang="ja-JP" dirty="0">
                <a:latin typeface="+mn-lt"/>
              </a:rPr>
              <a:t>if such exists</a:t>
            </a:r>
          </a:p>
          <a:p>
            <a:r>
              <a:rPr lang="en-US" altLang="ja-JP" dirty="0"/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>
                <a:latin typeface="Times New Roman"/>
                <a:cs typeface="Times New Roman"/>
              </a:rPr>
              <a:t> = </a:t>
            </a:r>
            <a:r>
              <a:rPr lang="en-US" altLang="ja-JP" i="1" dirty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[|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baseline="-25000" dirty="0">
                <a:latin typeface="Times New Roman"/>
                <a:cs typeface="Times New Roman"/>
              </a:rPr>
              <a:t>1</a:t>
            </a:r>
            <a:r>
              <a:rPr lang="en-US" altLang="ja-JP" dirty="0">
                <a:latin typeface="Times New Roman"/>
                <a:cs typeface="Times New Roman"/>
              </a:rPr>
              <a:t>...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|+1] </a:t>
            </a:r>
            <a:r>
              <a:rPr lang="en-US" altLang="ja-JP" dirty="0" smtClean="0">
                <a:latin typeface="+mn-lt"/>
              </a:rPr>
              <a:t>otherwise</a:t>
            </a:r>
            <a:endParaRPr lang="en-US" altLang="ja-JP" dirty="0"/>
          </a:p>
        </p:txBody>
      </p:sp>
      <p:sp>
        <p:nvSpPr>
          <p:cNvPr id="65" name="タイトル 2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r>
              <a:rPr lang="en-US" altLang="ja-JP" dirty="0">
                <a:latin typeface="+mj-lt"/>
              </a:rPr>
              <a:t>Reversed LZ factorization</a:t>
            </a:r>
            <a:br>
              <a:rPr lang="en-US" altLang="ja-JP" dirty="0">
                <a:latin typeface="+mj-lt"/>
              </a:rPr>
            </a:br>
            <a:r>
              <a:rPr lang="en-US" altLang="ja-JP" dirty="0">
                <a:latin typeface="+mj-lt"/>
              </a:rPr>
              <a:t>without self-</a:t>
            </a:r>
            <a:r>
              <a:rPr lang="en-US" altLang="ja-JP" dirty="0" smtClean="0">
                <a:latin typeface="+mj-lt"/>
              </a:rPr>
              <a:t>references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 (RLZ)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957250" y="982626"/>
            <a:ext cx="413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lt"/>
                <a:cs typeface="Times New Roman"/>
              </a:rPr>
              <a:t>[</a:t>
            </a:r>
            <a:r>
              <a:rPr lang="en-US" altLang="ja-JP" sz="2400" dirty="0" err="1" smtClean="0">
                <a:latin typeface="+mj-lt"/>
                <a:cs typeface="Times New Roman"/>
              </a:rPr>
              <a:t>K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olpakov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 &amp; 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Kucherov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, 2009]</a:t>
            </a:r>
            <a:endParaRPr kumimoji="1" lang="ja-JP" altLang="en-US" sz="2400" dirty="0">
              <a:latin typeface="+mj-lt"/>
              <a:cs typeface="Times New Roman"/>
            </a:endParaRPr>
          </a:p>
        </p:txBody>
      </p:sp>
      <p:grpSp>
        <p:nvGrpSpPr>
          <p:cNvPr id="22" name="図形グループ 21"/>
          <p:cNvGrpSpPr/>
          <p:nvPr/>
        </p:nvGrpSpPr>
        <p:grpSpPr>
          <a:xfrm>
            <a:off x="4957250" y="4123401"/>
            <a:ext cx="2473743" cy="693172"/>
            <a:chOff x="5494599" y="5781670"/>
            <a:chExt cx="2473743" cy="693172"/>
          </a:xfrm>
        </p:grpSpPr>
        <p:cxnSp>
          <p:nvCxnSpPr>
            <p:cNvPr id="23" name="直線コネクタ 22"/>
            <p:cNvCxnSpPr/>
            <p:nvPr/>
          </p:nvCxnSpPr>
          <p:spPr bwMode="auto">
            <a:xfrm>
              <a:off x="5494599" y="5781670"/>
              <a:ext cx="230503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テキスト ボックス 23"/>
            <p:cNvSpPr txBox="1"/>
            <p:nvPr/>
          </p:nvSpPr>
          <p:spPr>
            <a:xfrm>
              <a:off x="5925469" y="5918893"/>
              <a:ext cx="1757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0000"/>
                  </a:solidFill>
                  <a:latin typeface="HG丸ｺﾞｼｯｸM-PRO"/>
                  <a:ea typeface="HG丸ｺﾞｼｯｸM-PRO"/>
                  <a:cs typeface="HG丸ｺﾞｼｯｸM-PRO"/>
                </a:rPr>
                <a:t>reversed</a:t>
              </a:r>
              <a:endParaRPr kumimoji="1" lang="ja-JP" altLang="en-US" sz="2800" dirty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  <p:sp>
          <p:nvSpPr>
            <p:cNvPr id="25" name="円形吹き出し 24"/>
            <p:cNvSpPr/>
            <p:nvPr/>
          </p:nvSpPr>
          <p:spPr bwMode="auto">
            <a:xfrm>
              <a:off x="5663929" y="5951622"/>
              <a:ext cx="2304413" cy="523220"/>
            </a:xfrm>
            <a:prstGeom prst="wedgeEllipseCallout">
              <a:avLst>
                <a:gd name="adj1" fmla="val -35037"/>
                <a:gd name="adj2" fmla="val -75142"/>
              </a:avLst>
            </a:prstGeom>
            <a:noFill/>
            <a:ln w="1905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tlCol="0" anchor="ctr">
              <a:spAutoFit/>
            </a:bodyPr>
            <a:lstStyle/>
            <a:p>
              <a:pPr algn="l"/>
              <a:endParaRPr kumimoji="1" lang="ja-JP" altLang="en-US" b="1" i="1" dirty="0" smtClean="0">
                <a:solidFill>
                  <a:srgbClr val="FF6600"/>
                </a:solidFill>
                <a:latin typeface="Times New Roman" charset="0"/>
                <a:ea typeface="ＭＳ Ｐ明朝" charset="0"/>
                <a:cs typeface="ＭＳ Ｐ明朝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32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/>
          <p:cNvSpPr/>
          <p:nvPr/>
        </p:nvSpPr>
        <p:spPr>
          <a:xfrm>
            <a:off x="494554" y="5395712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5316274" y="546833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353021" y="4962381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5</a:t>
            </a:r>
            <a:endParaRPr lang="en-US" altLang="ja-JP" sz="2800" dirty="0"/>
          </a:p>
        </p:txBody>
      </p:sp>
      <p:cxnSp>
        <p:nvCxnSpPr>
          <p:cNvPr id="47" name="直線コネクタ 46"/>
          <p:cNvCxnSpPr/>
          <p:nvPr/>
        </p:nvCxnSpPr>
        <p:spPr>
          <a:xfrm>
            <a:off x="3697089" y="546833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3332953" y="4962381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4</a:t>
            </a:r>
            <a:endParaRPr lang="en-US" altLang="ja-JP" sz="2800" dirty="0"/>
          </a:p>
        </p:txBody>
      </p:sp>
      <p:cxnSp>
        <p:nvCxnSpPr>
          <p:cNvPr id="49" name="直線コネクタ 48"/>
          <p:cNvCxnSpPr/>
          <p:nvPr/>
        </p:nvCxnSpPr>
        <p:spPr>
          <a:xfrm>
            <a:off x="3316020" y="546833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2742521" y="4962381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  <p:cxnSp>
        <p:nvCxnSpPr>
          <p:cNvPr id="52" name="直線コネクタ 51"/>
          <p:cNvCxnSpPr/>
          <p:nvPr/>
        </p:nvCxnSpPr>
        <p:spPr>
          <a:xfrm>
            <a:off x="211281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2540173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1783724" y="4962381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55" name="正方形/長方形 54"/>
          <p:cNvSpPr/>
          <p:nvPr/>
        </p:nvSpPr>
        <p:spPr>
          <a:xfrm>
            <a:off x="2163614" y="4962381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sp>
        <p:nvSpPr>
          <p:cNvPr id="60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600"/>
            <a:ext cx="8591764" cy="3696312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+mn-lt"/>
              </a:rPr>
              <a:t>RLZ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without self-references </a:t>
            </a:r>
            <a:r>
              <a:rPr lang="en-US" altLang="ja-JP" dirty="0" smtClean="0">
                <a:latin typeface="+mn-lt"/>
              </a:rPr>
              <a:t>of string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+mn-lt"/>
              </a:rPr>
              <a:t>of length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/>
              <a:t> </a:t>
            </a:r>
            <a:r>
              <a:rPr lang="en-US" altLang="ja-JP" dirty="0">
                <a:latin typeface="+mn-lt"/>
              </a:rPr>
              <a:t>is a factorization</a:t>
            </a:r>
            <a:r>
              <a:rPr lang="en-US" altLang="ja-JP" i="1" dirty="0">
                <a:latin typeface="+mn-lt"/>
                <a:cs typeface="Times New Roman"/>
              </a:rPr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1,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2,</a:t>
            </a:r>
            <a:r>
              <a:rPr lang="en-US" altLang="ja-JP" i="1" dirty="0">
                <a:latin typeface="Times New Roman"/>
                <a:cs typeface="Times New Roman"/>
              </a:rPr>
              <a:t>...,</a:t>
            </a:r>
            <a:r>
              <a:rPr lang="en-US" altLang="ja-JP" i="1" dirty="0" err="1">
                <a:latin typeface="Times New Roman"/>
                <a:cs typeface="Times New Roman"/>
              </a:rPr>
              <a:t>f</a:t>
            </a:r>
            <a:r>
              <a:rPr lang="en-US" altLang="ja-JP" i="1" baseline="-25000" dirty="0" err="1">
                <a:latin typeface="Times New Roman"/>
                <a:cs typeface="Times New Roman"/>
              </a:rPr>
              <a:t>m</a:t>
            </a:r>
            <a:r>
              <a:rPr lang="en-US" altLang="ja-JP" i="1" baseline="-25000" dirty="0">
                <a:latin typeface="Times New Roman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such that</a:t>
            </a:r>
          </a:p>
          <a:p>
            <a:r>
              <a:rPr lang="en-US" altLang="ja-JP" dirty="0"/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w = f</a:t>
            </a:r>
            <a:r>
              <a:rPr lang="en-US" altLang="ja-JP" i="1" baseline="-25000" dirty="0">
                <a:latin typeface="Times New Roman"/>
                <a:cs typeface="Times New Roman"/>
              </a:rPr>
              <a:t>1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2</a:t>
            </a:r>
            <a:r>
              <a:rPr lang="en-US" altLang="ja-JP" i="1" dirty="0">
                <a:latin typeface="Times New Roman"/>
                <a:cs typeface="Times New Roman"/>
              </a:rPr>
              <a:t>…</a:t>
            </a:r>
            <a:r>
              <a:rPr lang="en-US" altLang="ja-JP" i="1" dirty="0" err="1">
                <a:latin typeface="Times New Roman"/>
                <a:cs typeface="Times New Roman"/>
              </a:rPr>
              <a:t>f</a:t>
            </a:r>
            <a:r>
              <a:rPr lang="en-US" altLang="ja-JP" i="1" baseline="-25000" dirty="0" err="1">
                <a:latin typeface="Times New Roman"/>
                <a:cs typeface="Times New Roman"/>
              </a:rPr>
              <a:t>m</a:t>
            </a:r>
            <a:endParaRPr lang="en-US" altLang="ja-JP" i="1" baseline="-25000" dirty="0">
              <a:latin typeface="Times New Roman"/>
              <a:cs typeface="Times New Roman"/>
            </a:endParaRPr>
          </a:p>
          <a:p>
            <a:r>
              <a:rPr lang="en-US" altLang="ja-JP" i="1" baseline="-25000" dirty="0"/>
              <a:t> 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/>
              <a:t> </a:t>
            </a:r>
            <a:r>
              <a:rPr lang="en-US" altLang="ja-JP" dirty="0">
                <a:latin typeface="+mn-lt"/>
              </a:rPr>
              <a:t>is the longest non-empty prefix </a:t>
            </a:r>
            <a:r>
              <a:rPr lang="en-US" altLang="ja-JP" dirty="0" smtClean="0">
                <a:latin typeface="+mn-lt"/>
              </a:rPr>
              <a:t>of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[|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baseline="-25000" dirty="0">
                <a:latin typeface="Times New Roman"/>
                <a:cs typeface="Times New Roman"/>
              </a:rPr>
              <a:t>1</a:t>
            </a:r>
            <a:r>
              <a:rPr lang="en-US" altLang="ja-JP" dirty="0">
                <a:latin typeface="Times New Roman"/>
                <a:cs typeface="Times New Roman"/>
              </a:rPr>
              <a:t>...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|+1..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]</a:t>
            </a:r>
            <a:r>
              <a:rPr lang="en-US" altLang="ja-JP" dirty="0"/>
              <a:t> </a:t>
            </a:r>
            <a:r>
              <a:rPr lang="en-US" altLang="ja-JP" dirty="0">
                <a:latin typeface="+mn-lt"/>
              </a:rPr>
              <a:t>that is also </a:t>
            </a:r>
            <a:r>
              <a:rPr lang="en-US" altLang="ja-JP" dirty="0" smtClean="0">
                <a:latin typeface="+mn-lt"/>
              </a:rPr>
              <a:t>a substring of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[1.. |</a:t>
            </a:r>
            <a:r>
              <a:rPr lang="en-US" altLang="ja-JP" i="1" dirty="0">
                <a:latin typeface="Times New Roman"/>
                <a:cs typeface="Times New Roman"/>
              </a:rPr>
              <a:t> f</a:t>
            </a:r>
            <a:r>
              <a:rPr lang="en-US" altLang="ja-JP" baseline="-25000" dirty="0">
                <a:latin typeface="Times New Roman"/>
                <a:cs typeface="Times New Roman"/>
              </a:rPr>
              <a:t>1</a:t>
            </a:r>
            <a:r>
              <a:rPr lang="en-US" altLang="ja-JP" dirty="0">
                <a:latin typeface="Times New Roman"/>
                <a:cs typeface="Times New Roman"/>
              </a:rPr>
              <a:t>...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</a:t>
            </a:r>
            <a:r>
              <a:rPr lang="en-US" altLang="ja-JP" dirty="0" smtClean="0">
                <a:latin typeface="Times New Roman"/>
                <a:cs typeface="Times New Roman"/>
              </a:rPr>
              <a:t>]</a:t>
            </a:r>
            <a:r>
              <a:rPr lang="en-US" altLang="ja-JP" i="1" baseline="30000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/>
              <a:t> </a:t>
            </a:r>
            <a:r>
              <a:rPr lang="en-US" altLang="ja-JP" dirty="0">
                <a:latin typeface="+mn-lt"/>
              </a:rPr>
              <a:t>if such exists</a:t>
            </a:r>
          </a:p>
          <a:p>
            <a:r>
              <a:rPr lang="en-US" altLang="ja-JP" dirty="0"/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>
                <a:latin typeface="Times New Roman"/>
                <a:cs typeface="Times New Roman"/>
              </a:rPr>
              <a:t> = </a:t>
            </a:r>
            <a:r>
              <a:rPr lang="en-US" altLang="ja-JP" i="1" dirty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[|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baseline="-25000" dirty="0">
                <a:latin typeface="Times New Roman"/>
                <a:cs typeface="Times New Roman"/>
              </a:rPr>
              <a:t>1</a:t>
            </a:r>
            <a:r>
              <a:rPr lang="en-US" altLang="ja-JP" dirty="0">
                <a:latin typeface="Times New Roman"/>
                <a:cs typeface="Times New Roman"/>
              </a:rPr>
              <a:t>...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|+1] </a:t>
            </a:r>
            <a:r>
              <a:rPr lang="en-US" altLang="ja-JP" dirty="0" smtClean="0">
                <a:latin typeface="+mn-lt"/>
              </a:rPr>
              <a:t>otherwise</a:t>
            </a:r>
            <a:endParaRPr lang="en-US" altLang="ja-JP" dirty="0"/>
          </a:p>
        </p:txBody>
      </p:sp>
      <p:sp>
        <p:nvSpPr>
          <p:cNvPr id="65" name="タイトル 2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r>
              <a:rPr lang="en-US" altLang="ja-JP" dirty="0">
                <a:latin typeface="+mj-lt"/>
              </a:rPr>
              <a:t>Reversed LZ factorization</a:t>
            </a:r>
            <a:br>
              <a:rPr lang="en-US" altLang="ja-JP" dirty="0">
                <a:latin typeface="+mj-lt"/>
              </a:rPr>
            </a:br>
            <a:r>
              <a:rPr lang="en-US" altLang="ja-JP" dirty="0">
                <a:latin typeface="+mj-lt"/>
              </a:rPr>
              <a:t>without self-</a:t>
            </a:r>
            <a:r>
              <a:rPr lang="en-US" altLang="ja-JP" dirty="0" smtClean="0">
                <a:latin typeface="+mj-lt"/>
              </a:rPr>
              <a:t>references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 (RLZ)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957250" y="982626"/>
            <a:ext cx="413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lt"/>
                <a:cs typeface="Times New Roman"/>
              </a:rPr>
              <a:t>[</a:t>
            </a:r>
            <a:r>
              <a:rPr lang="en-US" altLang="ja-JP" sz="2400" dirty="0" err="1" smtClean="0">
                <a:latin typeface="+mj-lt"/>
                <a:cs typeface="Times New Roman"/>
              </a:rPr>
              <a:t>K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olpakov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 &amp; 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Kucherov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, 2009]</a:t>
            </a:r>
            <a:endParaRPr kumimoji="1" lang="ja-JP" altLang="en-US" sz="2400" dirty="0">
              <a:latin typeface="+mj-lt"/>
              <a:cs typeface="Times New Roman"/>
            </a:endParaRPr>
          </a:p>
        </p:txBody>
      </p:sp>
      <p:grpSp>
        <p:nvGrpSpPr>
          <p:cNvPr id="22" name="図形グループ 21"/>
          <p:cNvGrpSpPr/>
          <p:nvPr/>
        </p:nvGrpSpPr>
        <p:grpSpPr>
          <a:xfrm>
            <a:off x="4957250" y="4123401"/>
            <a:ext cx="2473743" cy="693172"/>
            <a:chOff x="5494599" y="5781670"/>
            <a:chExt cx="2473743" cy="693172"/>
          </a:xfrm>
        </p:grpSpPr>
        <p:cxnSp>
          <p:nvCxnSpPr>
            <p:cNvPr id="23" name="直線コネクタ 22"/>
            <p:cNvCxnSpPr/>
            <p:nvPr/>
          </p:nvCxnSpPr>
          <p:spPr bwMode="auto">
            <a:xfrm>
              <a:off x="5494599" y="5781670"/>
              <a:ext cx="230503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テキスト ボックス 23"/>
            <p:cNvSpPr txBox="1"/>
            <p:nvPr/>
          </p:nvSpPr>
          <p:spPr>
            <a:xfrm>
              <a:off x="5925469" y="5918893"/>
              <a:ext cx="1757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0000"/>
                  </a:solidFill>
                  <a:latin typeface="HG丸ｺﾞｼｯｸM-PRO"/>
                  <a:ea typeface="HG丸ｺﾞｼｯｸM-PRO"/>
                  <a:cs typeface="HG丸ｺﾞｼｯｸM-PRO"/>
                </a:rPr>
                <a:t>reversed</a:t>
              </a:r>
              <a:endParaRPr kumimoji="1" lang="ja-JP" altLang="en-US" sz="2800" dirty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  <p:sp>
          <p:nvSpPr>
            <p:cNvPr id="25" name="円形吹き出し 24"/>
            <p:cNvSpPr/>
            <p:nvPr/>
          </p:nvSpPr>
          <p:spPr bwMode="auto">
            <a:xfrm>
              <a:off x="5663929" y="5951622"/>
              <a:ext cx="2304413" cy="523220"/>
            </a:xfrm>
            <a:prstGeom prst="wedgeEllipseCallout">
              <a:avLst>
                <a:gd name="adj1" fmla="val -35037"/>
                <a:gd name="adj2" fmla="val -75142"/>
              </a:avLst>
            </a:prstGeom>
            <a:noFill/>
            <a:ln w="1905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tlCol="0" anchor="ctr">
              <a:spAutoFit/>
            </a:bodyPr>
            <a:lstStyle/>
            <a:p>
              <a:pPr algn="l"/>
              <a:endParaRPr kumimoji="1" lang="ja-JP" altLang="en-US" b="1" i="1" dirty="0" smtClean="0">
                <a:solidFill>
                  <a:srgbClr val="FF6600"/>
                </a:solidFill>
                <a:latin typeface="Times New Roman" charset="0"/>
                <a:ea typeface="ＭＳ Ｐ明朝" charset="0"/>
                <a:cs typeface="ＭＳ Ｐ明朝" charset="0"/>
              </a:endParaRPr>
            </a:p>
          </p:txBody>
        </p:sp>
      </p:grpSp>
      <p:cxnSp>
        <p:nvCxnSpPr>
          <p:cNvPr id="32" name="直線コネクタ 31"/>
          <p:cNvCxnSpPr/>
          <p:nvPr/>
        </p:nvCxnSpPr>
        <p:spPr>
          <a:xfrm>
            <a:off x="6116856" y="546833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5550448" y="4966417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6</a:t>
            </a:r>
            <a:endParaRPr lang="en-US" altLang="ja-JP" sz="2800" dirty="0"/>
          </a:p>
        </p:txBody>
      </p:sp>
      <p:sp>
        <p:nvSpPr>
          <p:cNvPr id="35" name="正方形/長方形 34"/>
          <p:cNvSpPr/>
          <p:nvPr/>
        </p:nvSpPr>
        <p:spPr>
          <a:xfrm>
            <a:off x="6203879" y="4966417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7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14444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latin typeface="+mn-lt"/>
              </a:rPr>
              <a:t>Computes RLZ in an online manner</a:t>
            </a:r>
          </a:p>
          <a:p>
            <a:r>
              <a:rPr lang="en-US" altLang="ja-JP" dirty="0" smtClean="0">
                <a:latin typeface="+mn-lt"/>
              </a:rPr>
              <a:t>W</a:t>
            </a:r>
            <a:r>
              <a:rPr lang="en-US" altLang="ja-JP" dirty="0">
                <a:latin typeface="+mn-lt"/>
              </a:rPr>
              <a:t>orks in</a:t>
            </a:r>
            <a:r>
              <a:rPr lang="en-US" altLang="ja-JP" dirty="0"/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 </a:t>
            </a:r>
            <a:r>
              <a:rPr lang="en-US" altLang="ja-JP" dirty="0">
                <a:latin typeface="Times New Roman"/>
                <a:cs typeface="Times New Roman"/>
              </a:rPr>
              <a:t>log 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>
                <a:latin typeface="+mn-lt"/>
              </a:rPr>
              <a:t>bits of </a:t>
            </a:r>
            <a:r>
              <a:rPr lang="en-US" altLang="ja-JP" dirty="0">
                <a:latin typeface="+mn-lt"/>
              </a:rPr>
              <a:t>space and</a:t>
            </a:r>
            <a:r>
              <a:rPr lang="en-US" altLang="ja-JP" dirty="0"/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 </a:t>
            </a:r>
            <a:r>
              <a:rPr lang="en-US" altLang="ja-JP" dirty="0">
                <a:latin typeface="Times New Roman"/>
                <a:cs typeface="Times New Roman"/>
              </a:rPr>
              <a:t>log </a:t>
            </a:r>
            <a:r>
              <a:rPr lang="en-US" altLang="ja-JP" i="1" dirty="0" err="1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>
                <a:latin typeface="+mn-lt"/>
              </a:rPr>
              <a:t>time (on a word RAM model).</a:t>
            </a:r>
          </a:p>
          <a:p>
            <a:pPr lvl="1"/>
            <a:r>
              <a:rPr lang="en-US" altLang="ja-JP" dirty="0" smtClean="0">
                <a:latin typeface="+mn-lt"/>
              </a:rPr>
              <a:t>Constructs suffix tree for reversed prefixes online.</a:t>
            </a:r>
          </a:p>
          <a:p>
            <a:pPr lvl="1"/>
            <a:r>
              <a:rPr lang="en-US" altLang="ja-JP" dirty="0" smtClean="0">
                <a:latin typeface="+mn-lt"/>
              </a:rPr>
              <a:t>Computes RLZ </a:t>
            </a:r>
            <a:r>
              <a:rPr lang="en-US" altLang="ja-JP" dirty="0">
                <a:latin typeface="+mn-lt"/>
              </a:rPr>
              <a:t>factors from </a:t>
            </a:r>
            <a:r>
              <a:rPr lang="en-US" altLang="ja-JP" dirty="0" smtClean="0">
                <a:latin typeface="+mn-lt"/>
              </a:rPr>
              <a:t>suffix tree.</a:t>
            </a:r>
          </a:p>
          <a:p>
            <a:pPr lvl="1"/>
            <a:r>
              <a:rPr lang="en-US" altLang="ja-JP" dirty="0" err="1" smtClean="0">
                <a:latin typeface="+mn-lt"/>
              </a:rPr>
              <a:t>Blumer’s</a:t>
            </a:r>
            <a:r>
              <a:rPr lang="en-US" altLang="ja-JP" dirty="0" smtClean="0">
                <a:latin typeface="+mn-lt"/>
              </a:rPr>
              <a:t> version of Weiner’s algorithm achieves above complexity [</a:t>
            </a:r>
            <a:r>
              <a:rPr lang="en-US" altLang="ja-JP" dirty="0" err="1" smtClean="0">
                <a:latin typeface="+mn-lt"/>
              </a:rPr>
              <a:t>Blumer</a:t>
            </a:r>
            <a:r>
              <a:rPr lang="en-US" altLang="ja-JP" dirty="0" smtClean="0">
                <a:latin typeface="+mn-lt"/>
              </a:rPr>
              <a:t> et al, 1985] [Weiner, 1973].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KK algorithm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57250" y="982626"/>
            <a:ext cx="413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lt"/>
                <a:cs typeface="Times New Roman"/>
              </a:rPr>
              <a:t>[</a:t>
            </a:r>
            <a:r>
              <a:rPr lang="en-US" altLang="ja-JP" sz="2400" dirty="0" err="1" smtClean="0">
                <a:latin typeface="+mj-lt"/>
                <a:cs typeface="Times New Roman"/>
              </a:rPr>
              <a:t>K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olpakov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 &amp; 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Kucherov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, 2009]</a:t>
            </a:r>
            <a:endParaRPr kumimoji="1" lang="ja-JP" altLang="en-US" sz="2400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871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94554" y="1569679"/>
            <a:ext cx="6348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c</a:t>
            </a:r>
            <a:b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</a:b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7013717" y="3094002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104724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タイトル 2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r>
              <a:rPr lang="en-US" altLang="ja-JP" dirty="0" smtClean="0">
                <a:latin typeface="+mj-lt"/>
              </a:rPr>
              <a:t>KK algorithm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57250" y="982626"/>
            <a:ext cx="413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lt"/>
                <a:cs typeface="Times New Roman"/>
              </a:rPr>
              <a:t>[</a:t>
            </a:r>
            <a:r>
              <a:rPr lang="en-US" altLang="ja-JP" sz="2400" dirty="0" err="1" smtClean="0">
                <a:latin typeface="+mj-lt"/>
                <a:cs typeface="Times New Roman"/>
              </a:rPr>
              <a:t>K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olpakov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 &amp; 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Kucherov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, 2009]</a:t>
            </a:r>
            <a:endParaRPr kumimoji="1" lang="ja-JP" altLang="en-US" sz="2400" dirty="0">
              <a:latin typeface="+mj-lt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92694" y="2400676"/>
            <a:ext cx="142353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Stree</a:t>
            </a:r>
            <a:r>
              <a:rPr kumimoji="1" lang="en-US" altLang="ja-JP" sz="2800" dirty="0" smtClean="0"/>
              <a:t>(</a:t>
            </a:r>
            <a:r>
              <a:rPr kumimoji="1" lang="en-US" altLang="ja-JP" sz="2800" i="1" dirty="0" err="1" smtClean="0">
                <a:latin typeface="Times New Roman"/>
                <a:cs typeface="Times New Roman"/>
              </a:rPr>
              <a:t>ε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8" name="正方形/長方形 7"/>
          <p:cNvSpPr/>
          <p:nvPr/>
        </p:nvSpPr>
        <p:spPr>
          <a:xfrm>
            <a:off x="1750736" y="1138743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43555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005590"/>
            <a:ext cx="8229600" cy="484558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ja-JP" sz="2400" dirty="0" smtClean="0">
                <a:latin typeface="+mn-lt"/>
              </a:rPr>
              <a:t>Reversed LZ factorization without self-references (RLZ)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ja-JP" sz="2400" dirty="0" smtClean="0">
                <a:latin typeface="+mn-lt"/>
              </a:rPr>
              <a:t>Online RLZ algorithm by </a:t>
            </a:r>
            <a:r>
              <a:rPr lang="en-US" altLang="ja-JP" sz="2400" dirty="0" err="1" smtClean="0">
                <a:latin typeface="+mn-lt"/>
              </a:rPr>
              <a:t>Kolpakov</a:t>
            </a:r>
            <a:r>
              <a:rPr lang="en-US" altLang="ja-JP" sz="2400" dirty="0" smtClean="0">
                <a:latin typeface="+mn-lt"/>
              </a:rPr>
              <a:t> and </a:t>
            </a:r>
            <a:r>
              <a:rPr lang="en-US" altLang="ja-JP" sz="2400" dirty="0" err="1" smtClean="0">
                <a:latin typeface="+mn-lt"/>
              </a:rPr>
              <a:t>Kucherov</a:t>
            </a:r>
            <a:endParaRPr lang="en-US" altLang="ja-JP" sz="2400" dirty="0" smtClean="0">
              <a:latin typeface="+mn-lt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ja-JP" sz="2400" dirty="0">
                <a:latin typeface="+mn-lt"/>
              </a:rPr>
              <a:t>N</a:t>
            </a:r>
            <a:r>
              <a:rPr lang="en-US" altLang="ja-JP" sz="2400" dirty="0" smtClean="0">
                <a:latin typeface="+mn-lt"/>
              </a:rPr>
              <a:t>ew online RLZ algorithm using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O</a:t>
            </a:r>
            <a:r>
              <a:rPr lang="en-US" altLang="ja-JP" sz="2400" dirty="0" smtClean="0">
                <a:latin typeface="Times New Roman"/>
                <a:cs typeface="Times New Roman"/>
              </a:rPr>
              <a:t>(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400" dirty="0" smtClean="0">
                <a:latin typeface="Times New Roman"/>
                <a:cs typeface="Times New Roman"/>
              </a:rPr>
              <a:t> log </a:t>
            </a:r>
            <a:r>
              <a:rPr lang="en-US" altLang="ja-JP" sz="2400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sz="2400" dirty="0" smtClean="0">
                <a:latin typeface="Times New Roman"/>
                <a:cs typeface="Times New Roman"/>
              </a:rPr>
              <a:t>)</a:t>
            </a:r>
            <a:r>
              <a:rPr lang="en-US" altLang="ja-JP" sz="2400" dirty="0" smtClean="0">
                <a:latin typeface="+mn-lt"/>
              </a:rPr>
              <a:t> bits of space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ja-JP" sz="2400" dirty="0">
                <a:latin typeface="+mn-lt"/>
              </a:rPr>
              <a:t>R</a:t>
            </a:r>
            <a:r>
              <a:rPr lang="en-US" altLang="ja-JP" sz="2400" dirty="0" smtClean="0">
                <a:latin typeface="+mn-lt"/>
              </a:rPr>
              <a:t>eversed LZ factorization with self-references (RLZS)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ja-JP" sz="2400" dirty="0">
                <a:latin typeface="+mn-lt"/>
              </a:rPr>
              <a:t>New online </a:t>
            </a:r>
            <a:r>
              <a:rPr lang="en-US" altLang="ja-JP" sz="2400" dirty="0" smtClean="0">
                <a:latin typeface="+mn-lt"/>
              </a:rPr>
              <a:t>RLZS </a:t>
            </a:r>
            <a:r>
              <a:rPr lang="en-US" altLang="ja-JP" sz="2400" dirty="0">
                <a:latin typeface="+mn-lt"/>
              </a:rPr>
              <a:t>algorithm using </a:t>
            </a:r>
            <a:r>
              <a:rPr lang="en-US" altLang="ja-JP" sz="2400" i="1" dirty="0">
                <a:latin typeface="Times New Roman"/>
                <a:cs typeface="Times New Roman"/>
              </a:rPr>
              <a:t>O</a:t>
            </a:r>
            <a:r>
              <a:rPr lang="en-US" altLang="ja-JP" sz="2400" dirty="0">
                <a:latin typeface="Times New Roman"/>
                <a:cs typeface="Times New Roman"/>
              </a:rPr>
              <a:t>(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n </a:t>
            </a:r>
            <a:r>
              <a:rPr lang="en-US" altLang="ja-JP" sz="2400" dirty="0" smtClean="0">
                <a:latin typeface="Times New Roman"/>
                <a:cs typeface="Times New Roman"/>
              </a:rPr>
              <a:t>log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400" dirty="0" smtClean="0">
                <a:latin typeface="Times New Roman"/>
                <a:cs typeface="Times New Roman"/>
              </a:rPr>
              <a:t>)</a:t>
            </a:r>
            <a:r>
              <a:rPr lang="en-US" altLang="ja-JP" sz="2400" dirty="0" smtClean="0">
                <a:latin typeface="+mn-lt"/>
                <a:cs typeface="Times New Roman"/>
              </a:rPr>
              <a:t> </a:t>
            </a:r>
            <a:r>
              <a:rPr lang="en-US" altLang="ja-JP" sz="2400" dirty="0">
                <a:latin typeface="+mn-lt"/>
              </a:rPr>
              <a:t>bits of </a:t>
            </a:r>
            <a:r>
              <a:rPr lang="en-US" altLang="ja-JP" sz="2400" dirty="0" smtClean="0">
                <a:latin typeface="+mn-lt"/>
              </a:rPr>
              <a:t>space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ja-JP" sz="2400" dirty="0">
                <a:latin typeface="+mn-lt"/>
              </a:rPr>
              <a:t>New online </a:t>
            </a:r>
            <a:r>
              <a:rPr lang="en-US" altLang="ja-JP" sz="2400" dirty="0" smtClean="0">
                <a:latin typeface="+mn-lt"/>
              </a:rPr>
              <a:t>RLZS </a:t>
            </a:r>
            <a:r>
              <a:rPr lang="en-US" altLang="ja-JP" sz="2400" dirty="0">
                <a:latin typeface="+mn-lt"/>
              </a:rPr>
              <a:t>algorithm using </a:t>
            </a:r>
            <a:r>
              <a:rPr lang="en-US" altLang="ja-JP" sz="2400" i="1" dirty="0">
                <a:latin typeface="Times New Roman"/>
                <a:cs typeface="Times New Roman"/>
              </a:rPr>
              <a:t>O</a:t>
            </a:r>
            <a:r>
              <a:rPr lang="en-US" altLang="ja-JP" sz="2400" dirty="0">
                <a:latin typeface="Times New Roman"/>
                <a:cs typeface="Times New Roman"/>
              </a:rPr>
              <a:t>(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n </a:t>
            </a:r>
            <a:r>
              <a:rPr lang="en-US" altLang="ja-JP" sz="2400" dirty="0" smtClean="0">
                <a:latin typeface="Times New Roman"/>
                <a:cs typeface="Times New Roman"/>
              </a:rPr>
              <a:t>log </a:t>
            </a:r>
            <a:r>
              <a:rPr lang="en-US" altLang="ja-JP" sz="2400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sz="2400" dirty="0">
                <a:latin typeface="Times New Roman"/>
                <a:cs typeface="Times New Roman"/>
              </a:rPr>
              <a:t>)</a:t>
            </a:r>
            <a:r>
              <a:rPr lang="en-US" altLang="ja-JP" sz="2400" dirty="0">
                <a:latin typeface="+mn-lt"/>
                <a:cs typeface="Times New Roman"/>
              </a:rPr>
              <a:t> </a:t>
            </a:r>
            <a:r>
              <a:rPr lang="en-US" altLang="ja-JP" sz="2400" dirty="0">
                <a:latin typeface="+mn-lt"/>
              </a:rPr>
              <a:t>bits of space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altLang="ja-JP" sz="2400" dirty="0" smtClean="0">
              <a:latin typeface="+mn-lt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Outline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21628" y="5435671"/>
            <a:ext cx="3902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n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: the length of input string</a:t>
            </a:r>
          </a:p>
          <a:p>
            <a:r>
              <a:rPr kumimoji="1" lang="en-US" altLang="ja-JP" sz="2400" i="1" dirty="0" err="1" smtClean="0">
                <a:latin typeface="Times New Roman"/>
                <a:cs typeface="Times New Roman"/>
              </a:rPr>
              <a:t>σ</a:t>
            </a:r>
            <a:r>
              <a:rPr kumimoji="1" lang="en-US" altLang="ja-JP" sz="2400" dirty="0" smtClean="0"/>
              <a:t> : the alphabet size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2949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94554" y="1569679"/>
            <a:ext cx="6348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c</a:t>
            </a:r>
            <a:b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</a:b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7013717" y="3094002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104724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タイトル 2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r>
              <a:rPr lang="en-US" altLang="ja-JP" dirty="0" smtClean="0">
                <a:latin typeface="+mj-lt"/>
              </a:rPr>
              <a:t>KK algorithm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57250" y="982626"/>
            <a:ext cx="413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lt"/>
                <a:cs typeface="Times New Roman"/>
              </a:rPr>
              <a:t>[</a:t>
            </a:r>
            <a:r>
              <a:rPr lang="en-US" altLang="ja-JP" sz="2400" dirty="0" err="1" smtClean="0">
                <a:latin typeface="+mj-lt"/>
                <a:cs typeface="Times New Roman"/>
              </a:rPr>
              <a:t>K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olpakov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 &amp; 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Kucherov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, 2009]</a:t>
            </a:r>
            <a:endParaRPr kumimoji="1" lang="ja-JP" altLang="en-US" sz="2400" dirty="0">
              <a:latin typeface="+mj-lt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92694" y="2400676"/>
            <a:ext cx="16836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Stree</a:t>
            </a:r>
            <a:r>
              <a:rPr kumimoji="1" lang="en-US" altLang="ja-JP" sz="2800" dirty="0" smtClean="0"/>
              <a:t>(</a:t>
            </a:r>
            <a:r>
              <a:rPr lang="en-US" altLang="ja-JP" sz="2800" dirty="0" err="1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r>
              <a:rPr lang="en-US" altLang="ja-JP" sz="2800" i="1" baseline="30000" dirty="0" err="1" smtClean="0">
                <a:latin typeface="Times New Roman"/>
                <a:ea typeface="HG丸ｺﾞｼｯｸM-PRO"/>
                <a:cs typeface="Times New Roman"/>
              </a:rPr>
              <a:t>R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14" name="円/楕円 13"/>
          <p:cNvSpPr/>
          <p:nvPr/>
        </p:nvSpPr>
        <p:spPr bwMode="auto">
          <a:xfrm>
            <a:off x="6567404" y="3788270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5" name="直線矢印コネクタ 14"/>
          <p:cNvCxnSpPr>
            <a:stCxn id="5" idx="3"/>
            <a:endCxn id="14" idx="0"/>
          </p:cNvCxnSpPr>
          <p:nvPr/>
        </p:nvCxnSpPr>
        <p:spPr bwMode="auto">
          <a:xfrm flipH="1">
            <a:off x="6747404" y="3401281"/>
            <a:ext cx="319034" cy="3869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テキスト ボックス 15"/>
          <p:cNvSpPr txBox="1"/>
          <p:nvPr/>
        </p:nvSpPr>
        <p:spPr>
          <a:xfrm>
            <a:off x="6601622" y="3189303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2528058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1750736" y="1138743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19" name="正方形/長方形 18"/>
          <p:cNvSpPr/>
          <p:nvPr/>
        </p:nvSpPr>
        <p:spPr>
          <a:xfrm>
            <a:off x="2175277" y="1138743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78382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94554" y="1569679"/>
            <a:ext cx="6348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c</a:t>
            </a:r>
            <a:b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</a:b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7013717" y="3094002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104724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タイトル 2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r>
              <a:rPr lang="en-US" altLang="ja-JP" dirty="0" smtClean="0">
                <a:latin typeface="+mj-lt"/>
              </a:rPr>
              <a:t>KK algorithm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57250" y="982626"/>
            <a:ext cx="413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lt"/>
                <a:cs typeface="Times New Roman"/>
              </a:rPr>
              <a:t>[</a:t>
            </a:r>
            <a:r>
              <a:rPr lang="en-US" altLang="ja-JP" sz="2400" dirty="0" err="1" smtClean="0">
                <a:latin typeface="+mj-lt"/>
                <a:cs typeface="Times New Roman"/>
              </a:rPr>
              <a:t>K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olpakov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 &amp; 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Kucherov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, 2009]</a:t>
            </a:r>
            <a:endParaRPr kumimoji="1" lang="ja-JP" altLang="en-US" sz="2400" dirty="0">
              <a:latin typeface="+mj-lt"/>
              <a:cs typeface="Times New Roman"/>
            </a:endParaRPr>
          </a:p>
        </p:txBody>
      </p:sp>
      <p:sp>
        <p:nvSpPr>
          <p:cNvPr id="14" name="円/楕円 13"/>
          <p:cNvSpPr/>
          <p:nvPr/>
        </p:nvSpPr>
        <p:spPr bwMode="auto">
          <a:xfrm>
            <a:off x="6567404" y="3788270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5" name="直線矢印コネクタ 14"/>
          <p:cNvCxnSpPr>
            <a:stCxn id="5" idx="3"/>
            <a:endCxn id="14" idx="0"/>
          </p:cNvCxnSpPr>
          <p:nvPr/>
        </p:nvCxnSpPr>
        <p:spPr bwMode="auto">
          <a:xfrm flipH="1">
            <a:off x="6747404" y="3401281"/>
            <a:ext cx="319034" cy="3869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テキスト ボックス 15"/>
          <p:cNvSpPr txBox="1"/>
          <p:nvPr/>
        </p:nvSpPr>
        <p:spPr>
          <a:xfrm>
            <a:off x="6601622" y="3189303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2528058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 bwMode="auto">
          <a:xfrm>
            <a:off x="7709544" y="3976127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8" name="直線矢印コネクタ 17"/>
          <p:cNvCxnSpPr>
            <a:stCxn id="5" idx="5"/>
            <a:endCxn id="17" idx="0"/>
          </p:cNvCxnSpPr>
          <p:nvPr/>
        </p:nvCxnSpPr>
        <p:spPr bwMode="auto">
          <a:xfrm>
            <a:off x="7320996" y="3401281"/>
            <a:ext cx="568548" cy="5748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テキスト ボックス 18"/>
          <p:cNvSpPr txBox="1"/>
          <p:nvPr/>
        </p:nvSpPr>
        <p:spPr>
          <a:xfrm>
            <a:off x="7666858" y="3367415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12475" y="315351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92694" y="2400676"/>
            <a:ext cx="214115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Stree</a:t>
            </a:r>
            <a:r>
              <a:rPr lang="en-US" altLang="ja-JP" sz="2800" dirty="0"/>
              <a:t>(</a:t>
            </a:r>
            <a:r>
              <a:rPr lang="en-US" altLang="ja-JP" sz="2800" dirty="0">
                <a:latin typeface="HG丸ｺﾞｼｯｸM-PRO"/>
                <a:ea typeface="HG丸ｺﾞｼｯｸM-PRO"/>
                <a:cs typeface="HG丸ｺﾞｼｯｸM-PRO"/>
              </a:rPr>
              <a:t>(</a:t>
            </a:r>
            <a:r>
              <a:rPr lang="en-US" altLang="ja-JP" sz="2800" dirty="0" err="1">
                <a:latin typeface="HG丸ｺﾞｼｯｸM-PRO"/>
                <a:ea typeface="HG丸ｺﾞｼｯｸM-PRO"/>
                <a:cs typeface="HG丸ｺﾞｼｯｸM-PRO"/>
              </a:rPr>
              <a:t>ab</a:t>
            </a:r>
            <a:r>
              <a:rPr lang="en-US" altLang="ja-JP" sz="2800" dirty="0">
                <a:latin typeface="HG丸ｺﾞｼｯｸM-PRO"/>
                <a:ea typeface="HG丸ｺﾞｼｯｸM-PRO"/>
                <a:cs typeface="HG丸ｺﾞｼｯｸM-PRO"/>
              </a:rPr>
              <a:t>)</a:t>
            </a:r>
            <a:r>
              <a:rPr lang="en-US" altLang="ja-JP" sz="2800" i="1" baseline="30000" dirty="0">
                <a:latin typeface="Times New Roman"/>
                <a:ea typeface="HG丸ｺﾞｼｯｸM-PRO"/>
                <a:cs typeface="Times New Roman"/>
              </a:rPr>
              <a:t>R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23" name="正方形/長方形 22"/>
          <p:cNvSpPr/>
          <p:nvPr/>
        </p:nvSpPr>
        <p:spPr>
          <a:xfrm>
            <a:off x="1750736" y="1138743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24" name="正方形/長方形 23"/>
          <p:cNvSpPr/>
          <p:nvPr/>
        </p:nvSpPr>
        <p:spPr>
          <a:xfrm>
            <a:off x="2175277" y="1138743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88780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94554" y="1569679"/>
            <a:ext cx="6348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c</a:t>
            </a:r>
            <a:b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</a:b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7013717" y="3094002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104724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タイトル 2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r>
              <a:rPr lang="en-US" altLang="ja-JP" dirty="0" smtClean="0">
                <a:latin typeface="+mj-lt"/>
              </a:rPr>
              <a:t>KK algorithm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57250" y="982626"/>
            <a:ext cx="413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lt"/>
                <a:cs typeface="Times New Roman"/>
              </a:rPr>
              <a:t>[</a:t>
            </a:r>
            <a:r>
              <a:rPr lang="en-US" altLang="ja-JP" sz="2400" dirty="0" err="1" smtClean="0">
                <a:latin typeface="+mj-lt"/>
                <a:cs typeface="Times New Roman"/>
              </a:rPr>
              <a:t>K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olpakov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 &amp; 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Kucherov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, 2009]</a:t>
            </a:r>
            <a:endParaRPr kumimoji="1" lang="ja-JP" altLang="en-US" sz="2400" dirty="0">
              <a:latin typeface="+mj-lt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92694" y="2400676"/>
            <a:ext cx="214115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Stree</a:t>
            </a:r>
            <a:r>
              <a:rPr lang="en-US" altLang="ja-JP" sz="2800" dirty="0"/>
              <a:t>(</a:t>
            </a:r>
            <a:r>
              <a:rPr lang="en-US" altLang="ja-JP" sz="2800" dirty="0">
                <a:latin typeface="HG丸ｺﾞｼｯｸM-PRO"/>
                <a:ea typeface="HG丸ｺﾞｼｯｸM-PRO"/>
                <a:cs typeface="HG丸ｺﾞｼｯｸM-PRO"/>
              </a:rPr>
              <a:t>(</a:t>
            </a:r>
            <a:r>
              <a:rPr lang="en-US" altLang="ja-JP" sz="2800" dirty="0" err="1">
                <a:latin typeface="HG丸ｺﾞｼｯｸM-PRO"/>
                <a:ea typeface="HG丸ｺﾞｼｯｸM-PRO"/>
                <a:cs typeface="HG丸ｺﾞｼｯｸM-PRO"/>
              </a:rPr>
              <a:t>ab</a:t>
            </a:r>
            <a:r>
              <a:rPr lang="en-US" altLang="ja-JP" sz="2800" dirty="0">
                <a:latin typeface="HG丸ｺﾞｼｯｸM-PRO"/>
                <a:ea typeface="HG丸ｺﾞｼｯｸM-PRO"/>
                <a:cs typeface="HG丸ｺﾞｼｯｸM-PRO"/>
              </a:rPr>
              <a:t>)</a:t>
            </a:r>
            <a:r>
              <a:rPr lang="en-US" altLang="ja-JP" sz="2800" i="1" baseline="30000" dirty="0">
                <a:latin typeface="Times New Roman"/>
                <a:ea typeface="HG丸ｺﾞｼｯｸM-PRO"/>
                <a:cs typeface="Times New Roman"/>
              </a:rPr>
              <a:t>R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14" name="円/楕円 13"/>
          <p:cNvSpPr/>
          <p:nvPr/>
        </p:nvSpPr>
        <p:spPr bwMode="auto">
          <a:xfrm>
            <a:off x="6567404" y="3788270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5" name="直線矢印コネクタ 14"/>
          <p:cNvCxnSpPr>
            <a:stCxn id="5" idx="3"/>
            <a:endCxn id="14" idx="0"/>
          </p:cNvCxnSpPr>
          <p:nvPr/>
        </p:nvCxnSpPr>
        <p:spPr bwMode="auto">
          <a:xfrm flipH="1">
            <a:off x="6747404" y="3401281"/>
            <a:ext cx="319034" cy="3869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テキスト ボックス 15"/>
          <p:cNvSpPr txBox="1"/>
          <p:nvPr/>
        </p:nvSpPr>
        <p:spPr>
          <a:xfrm>
            <a:off x="6601622" y="3189303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2528058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 bwMode="auto">
          <a:xfrm>
            <a:off x="7709544" y="3976127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8" name="直線矢印コネクタ 17"/>
          <p:cNvCxnSpPr>
            <a:stCxn id="5" idx="5"/>
            <a:endCxn id="17" idx="0"/>
          </p:cNvCxnSpPr>
          <p:nvPr/>
        </p:nvCxnSpPr>
        <p:spPr bwMode="auto">
          <a:xfrm>
            <a:off x="7320996" y="3401281"/>
            <a:ext cx="568548" cy="5748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テキスト ボックス 18"/>
          <p:cNvSpPr txBox="1"/>
          <p:nvPr/>
        </p:nvSpPr>
        <p:spPr>
          <a:xfrm>
            <a:off x="7666858" y="3367415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12475" y="315351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21" name="直線矢印コネクタ 20"/>
          <p:cNvCxnSpPr/>
          <p:nvPr/>
        </p:nvCxnSpPr>
        <p:spPr bwMode="auto">
          <a:xfrm>
            <a:off x="2621959" y="2137753"/>
            <a:ext cx="70666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矢印コネクタ 21"/>
          <p:cNvCxnSpPr/>
          <p:nvPr/>
        </p:nvCxnSpPr>
        <p:spPr bwMode="auto">
          <a:xfrm flipH="1">
            <a:off x="1762839" y="2137753"/>
            <a:ext cx="74466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矢印コネクタ 22"/>
          <p:cNvCxnSpPr>
            <a:stCxn id="5" idx="5"/>
            <a:endCxn id="17" idx="0"/>
          </p:cNvCxnSpPr>
          <p:nvPr/>
        </p:nvCxnSpPr>
        <p:spPr bwMode="auto">
          <a:xfrm>
            <a:off x="7320996" y="3401281"/>
            <a:ext cx="568548" cy="57484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コネクタ 23"/>
          <p:cNvCxnSpPr/>
          <p:nvPr/>
        </p:nvCxnSpPr>
        <p:spPr>
          <a:xfrm>
            <a:off x="3328623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1750736" y="1138743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26" name="正方形/長方形 25"/>
          <p:cNvSpPr/>
          <p:nvPr/>
        </p:nvSpPr>
        <p:spPr>
          <a:xfrm>
            <a:off x="2175277" y="1138743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sp>
        <p:nvSpPr>
          <p:cNvPr id="27" name="正方形/長方形 26"/>
          <p:cNvSpPr/>
          <p:nvPr/>
        </p:nvSpPr>
        <p:spPr>
          <a:xfrm>
            <a:off x="2758974" y="1138743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8247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94554" y="1569679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7013717" y="3094002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104724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タイトル 2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r>
              <a:rPr lang="en-US" altLang="ja-JP" dirty="0" smtClean="0">
                <a:latin typeface="+mj-lt"/>
              </a:rPr>
              <a:t>KK algorithm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57250" y="982626"/>
            <a:ext cx="413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lt"/>
                <a:cs typeface="Times New Roman"/>
              </a:rPr>
              <a:t>[</a:t>
            </a:r>
            <a:r>
              <a:rPr lang="en-US" altLang="ja-JP" sz="2400" dirty="0" err="1" smtClean="0">
                <a:latin typeface="+mj-lt"/>
                <a:cs typeface="Times New Roman"/>
              </a:rPr>
              <a:t>K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olpakov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 &amp; 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Kucherov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, 2009]</a:t>
            </a:r>
            <a:endParaRPr kumimoji="1" lang="ja-JP" altLang="en-US" sz="2400" dirty="0">
              <a:latin typeface="+mj-lt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79676" y="2400676"/>
            <a:ext cx="26054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Stree</a:t>
            </a:r>
            <a:r>
              <a:rPr lang="en-US" altLang="ja-JP" sz="2800" dirty="0"/>
              <a:t>(</a:t>
            </a:r>
            <a:r>
              <a:rPr lang="en-US" altLang="ja-JP" sz="2800" dirty="0">
                <a:latin typeface="HG丸ｺﾞｼｯｸM-PRO"/>
                <a:ea typeface="HG丸ｺﾞｼｯｸM-PRO"/>
                <a:cs typeface="HG丸ｺﾞｼｯｸM-PRO"/>
              </a:rPr>
              <a:t>(</a:t>
            </a:r>
            <a:r>
              <a:rPr lang="en-US" altLang="ja-JP" sz="2800" dirty="0" err="1" smtClean="0">
                <a:latin typeface="HG丸ｺﾞｼｯｸM-PRO"/>
                <a:ea typeface="HG丸ｺﾞｼｯｸM-PRO"/>
                <a:cs typeface="HG丸ｺﾞｼｯｸM-PRO"/>
              </a:rPr>
              <a:t>abba</a:t>
            </a:r>
            <a:r>
              <a:rPr lang="en-US" altLang="ja-JP" sz="2800" dirty="0" smtClean="0">
                <a:latin typeface="HG丸ｺﾞｼｯｸM-PRO"/>
                <a:ea typeface="HG丸ｺﾞｼｯｸM-PRO"/>
                <a:cs typeface="HG丸ｺﾞｼｯｸM-PRO"/>
              </a:rPr>
              <a:t>)</a:t>
            </a:r>
            <a:r>
              <a:rPr lang="en-US" altLang="ja-JP" sz="2800" i="1" baseline="30000" dirty="0">
                <a:latin typeface="Times New Roman"/>
                <a:ea typeface="HG丸ｺﾞｼｯｸM-PRO"/>
                <a:cs typeface="Times New Roman"/>
              </a:rPr>
              <a:t>R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14" name="円/楕円 13"/>
          <p:cNvSpPr/>
          <p:nvPr/>
        </p:nvSpPr>
        <p:spPr bwMode="auto">
          <a:xfrm>
            <a:off x="5719676" y="4403464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5" name="直線矢印コネクタ 14"/>
          <p:cNvCxnSpPr>
            <a:stCxn id="5" idx="3"/>
            <a:endCxn id="14" idx="0"/>
          </p:cNvCxnSpPr>
          <p:nvPr/>
        </p:nvCxnSpPr>
        <p:spPr bwMode="auto">
          <a:xfrm flipH="1">
            <a:off x="5899676" y="3401281"/>
            <a:ext cx="1166762" cy="10021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テキスト ボックス 15"/>
          <p:cNvSpPr txBox="1"/>
          <p:nvPr/>
        </p:nvSpPr>
        <p:spPr>
          <a:xfrm>
            <a:off x="6585433" y="3131784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2528058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 bwMode="auto">
          <a:xfrm>
            <a:off x="7529544" y="3796127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8" name="直線矢印コネクタ 17"/>
          <p:cNvCxnSpPr>
            <a:stCxn id="5" idx="5"/>
            <a:endCxn id="17" idx="0"/>
          </p:cNvCxnSpPr>
          <p:nvPr/>
        </p:nvCxnSpPr>
        <p:spPr bwMode="auto">
          <a:xfrm>
            <a:off x="7320996" y="3401281"/>
            <a:ext cx="388548" cy="3948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テキスト ボックス 18"/>
          <p:cNvSpPr txBox="1"/>
          <p:nvPr/>
        </p:nvSpPr>
        <p:spPr>
          <a:xfrm>
            <a:off x="7034246" y="3941799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12475" y="315351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3328623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292966" y="335048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04714" y="356438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723738" y="3812147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8" name="円/楕円 27"/>
          <p:cNvSpPr/>
          <p:nvPr/>
        </p:nvSpPr>
        <p:spPr bwMode="auto">
          <a:xfrm>
            <a:off x="6783662" y="4537861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9" name="直線矢印コネクタ 28"/>
          <p:cNvCxnSpPr>
            <a:stCxn id="17" idx="3"/>
            <a:endCxn id="28" idx="7"/>
          </p:cNvCxnSpPr>
          <p:nvPr/>
        </p:nvCxnSpPr>
        <p:spPr bwMode="auto">
          <a:xfrm flipH="1">
            <a:off x="7090941" y="4103406"/>
            <a:ext cx="491324" cy="4871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円/楕円 29"/>
          <p:cNvSpPr/>
          <p:nvPr/>
        </p:nvSpPr>
        <p:spPr bwMode="auto">
          <a:xfrm>
            <a:off x="8401944" y="4897861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31" name="直線矢印コネクタ 30"/>
          <p:cNvCxnSpPr>
            <a:stCxn id="17" idx="5"/>
            <a:endCxn id="30" idx="0"/>
          </p:cNvCxnSpPr>
          <p:nvPr/>
        </p:nvCxnSpPr>
        <p:spPr bwMode="auto">
          <a:xfrm>
            <a:off x="7836823" y="4103406"/>
            <a:ext cx="745121" cy="7944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テキスト ボックス 33"/>
          <p:cNvSpPr txBox="1"/>
          <p:nvPr/>
        </p:nvSpPr>
        <p:spPr>
          <a:xfrm>
            <a:off x="7954725" y="387257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290262" y="4172631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36" name="直線矢印コネクタ 35"/>
          <p:cNvCxnSpPr/>
          <p:nvPr/>
        </p:nvCxnSpPr>
        <p:spPr bwMode="auto">
          <a:xfrm>
            <a:off x="3396355" y="2137753"/>
            <a:ext cx="29511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線矢印コネクタ 36"/>
          <p:cNvCxnSpPr/>
          <p:nvPr/>
        </p:nvCxnSpPr>
        <p:spPr bwMode="auto">
          <a:xfrm flipH="1">
            <a:off x="2946400" y="2137753"/>
            <a:ext cx="3093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線矢印コネクタ 37"/>
          <p:cNvCxnSpPr>
            <a:stCxn id="5" idx="3"/>
          </p:cNvCxnSpPr>
          <p:nvPr/>
        </p:nvCxnSpPr>
        <p:spPr bwMode="auto">
          <a:xfrm flipH="1">
            <a:off x="6682816" y="3401281"/>
            <a:ext cx="383622" cy="39484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線矢印コネクタ 43"/>
          <p:cNvCxnSpPr/>
          <p:nvPr/>
        </p:nvCxnSpPr>
        <p:spPr bwMode="auto">
          <a:xfrm flipH="1">
            <a:off x="1761465" y="2137753"/>
            <a:ext cx="3093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線コネクタ 50"/>
          <p:cNvCxnSpPr/>
          <p:nvPr/>
        </p:nvCxnSpPr>
        <p:spPr>
          <a:xfrm>
            <a:off x="3718089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1750736" y="1138743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33" name="正方形/長方形 32"/>
          <p:cNvSpPr/>
          <p:nvPr/>
        </p:nvSpPr>
        <p:spPr>
          <a:xfrm>
            <a:off x="2175277" y="1138743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sp>
        <p:nvSpPr>
          <p:cNvPr id="39" name="正方形/長方形 38"/>
          <p:cNvSpPr/>
          <p:nvPr/>
        </p:nvSpPr>
        <p:spPr>
          <a:xfrm>
            <a:off x="2758974" y="1138743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  <p:sp>
        <p:nvSpPr>
          <p:cNvPr id="40" name="正方形/長方形 39"/>
          <p:cNvSpPr/>
          <p:nvPr/>
        </p:nvSpPr>
        <p:spPr>
          <a:xfrm>
            <a:off x="3372033" y="1138743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4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49757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94554" y="1569679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7013717" y="3094002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104724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タイトル 2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r>
              <a:rPr lang="en-US" altLang="ja-JP" dirty="0" smtClean="0">
                <a:latin typeface="+mj-lt"/>
              </a:rPr>
              <a:t>KK algorithm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57250" y="982626"/>
            <a:ext cx="413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lt"/>
                <a:cs typeface="Times New Roman"/>
              </a:rPr>
              <a:t>[</a:t>
            </a:r>
            <a:r>
              <a:rPr lang="en-US" altLang="ja-JP" sz="2400" dirty="0" err="1" smtClean="0">
                <a:latin typeface="+mj-lt"/>
                <a:cs typeface="Times New Roman"/>
              </a:rPr>
              <a:t>K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olpakov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 &amp; 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Kucherov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, 2009]</a:t>
            </a:r>
            <a:endParaRPr kumimoji="1" lang="ja-JP" altLang="en-US" sz="2400" dirty="0">
              <a:latin typeface="+mj-lt"/>
              <a:cs typeface="Times New Roman"/>
            </a:endParaRPr>
          </a:p>
        </p:txBody>
      </p:sp>
      <p:sp>
        <p:nvSpPr>
          <p:cNvPr id="14" name="円/楕円 13"/>
          <p:cNvSpPr/>
          <p:nvPr/>
        </p:nvSpPr>
        <p:spPr bwMode="auto">
          <a:xfrm>
            <a:off x="6371395" y="3632147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5" name="直線矢印コネクタ 14"/>
          <p:cNvCxnSpPr>
            <a:stCxn id="5" idx="3"/>
            <a:endCxn id="14" idx="7"/>
          </p:cNvCxnSpPr>
          <p:nvPr/>
        </p:nvCxnSpPr>
        <p:spPr bwMode="auto">
          <a:xfrm flipH="1">
            <a:off x="6678674" y="3401281"/>
            <a:ext cx="387764" cy="2835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テキスト ボックス 15"/>
          <p:cNvSpPr txBox="1"/>
          <p:nvPr/>
        </p:nvSpPr>
        <p:spPr>
          <a:xfrm>
            <a:off x="6585433" y="3131784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2528058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 bwMode="auto">
          <a:xfrm>
            <a:off x="7529544" y="3796127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8" name="直線矢印コネクタ 17"/>
          <p:cNvCxnSpPr>
            <a:stCxn id="5" idx="5"/>
            <a:endCxn id="17" idx="0"/>
          </p:cNvCxnSpPr>
          <p:nvPr/>
        </p:nvCxnSpPr>
        <p:spPr bwMode="auto">
          <a:xfrm>
            <a:off x="7320996" y="3401281"/>
            <a:ext cx="388548" cy="3948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テキスト ボックス 18"/>
          <p:cNvSpPr txBox="1"/>
          <p:nvPr/>
        </p:nvSpPr>
        <p:spPr>
          <a:xfrm>
            <a:off x="7201535" y="3975214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12475" y="315351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3328623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576068" y="390836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800086" y="37802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73564" y="4027121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8" name="円/楕円 27"/>
          <p:cNvSpPr/>
          <p:nvPr/>
        </p:nvSpPr>
        <p:spPr bwMode="auto">
          <a:xfrm>
            <a:off x="7140996" y="4554962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9" name="直線矢印コネクタ 28"/>
          <p:cNvCxnSpPr>
            <a:stCxn id="17" idx="3"/>
            <a:endCxn id="28" idx="7"/>
          </p:cNvCxnSpPr>
          <p:nvPr/>
        </p:nvCxnSpPr>
        <p:spPr bwMode="auto">
          <a:xfrm flipH="1">
            <a:off x="7448275" y="4103406"/>
            <a:ext cx="133990" cy="5042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円/楕円 29"/>
          <p:cNvSpPr/>
          <p:nvPr/>
        </p:nvSpPr>
        <p:spPr bwMode="auto">
          <a:xfrm>
            <a:off x="8401944" y="4897861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31" name="直線矢印コネクタ 30"/>
          <p:cNvCxnSpPr>
            <a:stCxn id="17" idx="5"/>
            <a:endCxn id="30" idx="0"/>
          </p:cNvCxnSpPr>
          <p:nvPr/>
        </p:nvCxnSpPr>
        <p:spPr bwMode="auto">
          <a:xfrm>
            <a:off x="7836823" y="4103406"/>
            <a:ext cx="745121" cy="7944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テキスト ボックス 33"/>
          <p:cNvSpPr txBox="1"/>
          <p:nvPr/>
        </p:nvSpPr>
        <p:spPr>
          <a:xfrm>
            <a:off x="7954725" y="387257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290262" y="4172631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36" name="直線矢印コネクタ 35"/>
          <p:cNvCxnSpPr/>
          <p:nvPr/>
        </p:nvCxnSpPr>
        <p:spPr bwMode="auto">
          <a:xfrm>
            <a:off x="3836623" y="2137753"/>
            <a:ext cx="153694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線矢印コネクタ 36"/>
          <p:cNvCxnSpPr/>
          <p:nvPr/>
        </p:nvCxnSpPr>
        <p:spPr bwMode="auto">
          <a:xfrm flipH="1">
            <a:off x="2104724" y="2137753"/>
            <a:ext cx="156715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線コネクタ 50"/>
          <p:cNvCxnSpPr/>
          <p:nvPr/>
        </p:nvCxnSpPr>
        <p:spPr>
          <a:xfrm>
            <a:off x="3718089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円/楕円 38"/>
          <p:cNvSpPr/>
          <p:nvPr/>
        </p:nvSpPr>
        <p:spPr bwMode="auto">
          <a:xfrm>
            <a:off x="5168813" y="4554860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40" name="直線矢印コネクタ 39"/>
          <p:cNvCxnSpPr>
            <a:stCxn id="14" idx="3"/>
            <a:endCxn id="39" idx="7"/>
          </p:cNvCxnSpPr>
          <p:nvPr/>
        </p:nvCxnSpPr>
        <p:spPr bwMode="auto">
          <a:xfrm flipH="1">
            <a:off x="5476092" y="3939426"/>
            <a:ext cx="948024" cy="6681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テキスト ボックス 40"/>
          <p:cNvSpPr txBox="1"/>
          <p:nvPr/>
        </p:nvSpPr>
        <p:spPr>
          <a:xfrm>
            <a:off x="6011944" y="3638726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42" name="円/楕円 41"/>
          <p:cNvSpPr/>
          <p:nvPr/>
        </p:nvSpPr>
        <p:spPr bwMode="auto">
          <a:xfrm>
            <a:off x="6371395" y="5077861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43" name="直線矢印コネクタ 42"/>
          <p:cNvCxnSpPr>
            <a:stCxn id="14" idx="4"/>
            <a:endCxn id="42" idx="0"/>
          </p:cNvCxnSpPr>
          <p:nvPr/>
        </p:nvCxnSpPr>
        <p:spPr bwMode="auto">
          <a:xfrm>
            <a:off x="6551395" y="3992147"/>
            <a:ext cx="0" cy="10857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テキスト ボックス 44"/>
          <p:cNvSpPr txBox="1"/>
          <p:nvPr/>
        </p:nvSpPr>
        <p:spPr>
          <a:xfrm>
            <a:off x="6523013" y="39202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537779" y="4522652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524685" y="422297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38" name="直線矢印コネクタ 37"/>
          <p:cNvCxnSpPr>
            <a:stCxn id="5" idx="3"/>
          </p:cNvCxnSpPr>
          <p:nvPr/>
        </p:nvCxnSpPr>
        <p:spPr bwMode="auto">
          <a:xfrm flipH="1">
            <a:off x="5751793" y="3401281"/>
            <a:ext cx="1314645" cy="108750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直線コネクタ 54"/>
          <p:cNvCxnSpPr/>
          <p:nvPr/>
        </p:nvCxnSpPr>
        <p:spPr>
          <a:xfrm>
            <a:off x="5310868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5961145" y="2400676"/>
            <a:ext cx="283124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Stree</a:t>
            </a:r>
            <a:r>
              <a:rPr kumimoji="1" lang="en-US" altLang="ja-JP" sz="2800" dirty="0" smtClean="0"/>
              <a:t>(</a:t>
            </a:r>
            <a:r>
              <a:rPr lang="en-US" altLang="ja-JP" sz="2800" dirty="0">
                <a:latin typeface="HG丸ｺﾞｼｯｸM-PRO"/>
                <a:ea typeface="HG丸ｺﾞｼｯｸM-PRO"/>
                <a:cs typeface="HG丸ｺﾞｼｯｸM-PRO"/>
              </a:rPr>
              <a:t>(</a:t>
            </a:r>
            <a:r>
              <a:rPr lang="en-US" altLang="ja-JP" sz="2800" dirty="0" err="1">
                <a:latin typeface="HG丸ｺﾞｼｯｸM-PRO"/>
                <a:ea typeface="HG丸ｺﾞｼｯｸM-PRO"/>
                <a:cs typeface="HG丸ｺﾞｼｯｸM-PRO"/>
              </a:rPr>
              <a:t>aabba</a:t>
            </a:r>
            <a:r>
              <a:rPr lang="en-US" altLang="ja-JP" sz="2800" dirty="0">
                <a:latin typeface="HG丸ｺﾞｼｯｸM-PRO"/>
                <a:ea typeface="HG丸ｺﾞｼｯｸM-PRO"/>
                <a:cs typeface="HG丸ｺﾞｼｯｸM-PRO"/>
              </a:rPr>
              <a:t>)</a:t>
            </a:r>
            <a:r>
              <a:rPr lang="en-US" altLang="ja-JP" sz="2800" i="1" baseline="30000" dirty="0">
                <a:latin typeface="Times New Roman"/>
                <a:ea typeface="HG丸ｺﾞｼｯｸM-PRO"/>
                <a:cs typeface="Times New Roman"/>
              </a:rPr>
              <a:t>R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48" name="正方形/長方形 47"/>
          <p:cNvSpPr/>
          <p:nvPr/>
        </p:nvSpPr>
        <p:spPr>
          <a:xfrm>
            <a:off x="1750736" y="1138743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49" name="正方形/長方形 48"/>
          <p:cNvSpPr/>
          <p:nvPr/>
        </p:nvSpPr>
        <p:spPr>
          <a:xfrm>
            <a:off x="2175277" y="1138743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sp>
        <p:nvSpPr>
          <p:cNvPr id="50" name="正方形/長方形 49"/>
          <p:cNvSpPr/>
          <p:nvPr/>
        </p:nvSpPr>
        <p:spPr>
          <a:xfrm>
            <a:off x="2758974" y="1138743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  <p:sp>
        <p:nvSpPr>
          <p:cNvPr id="52" name="正方形/長方形 51"/>
          <p:cNvSpPr/>
          <p:nvPr/>
        </p:nvSpPr>
        <p:spPr>
          <a:xfrm>
            <a:off x="3372033" y="1138743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4</a:t>
            </a:r>
            <a:endParaRPr lang="en-US" altLang="ja-JP" sz="2800" dirty="0"/>
          </a:p>
        </p:txBody>
      </p:sp>
      <p:sp>
        <p:nvSpPr>
          <p:cNvPr id="53" name="正方形/長方形 52"/>
          <p:cNvSpPr/>
          <p:nvPr/>
        </p:nvSpPr>
        <p:spPr>
          <a:xfrm>
            <a:off x="4283168" y="1143238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5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10949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94554" y="1569679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7013717" y="3094002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104724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タイトル 2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r>
              <a:rPr lang="en-US" altLang="ja-JP" dirty="0" smtClean="0">
                <a:latin typeface="+mj-lt"/>
              </a:rPr>
              <a:t>KK algorithm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57250" y="982626"/>
            <a:ext cx="413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lt"/>
                <a:cs typeface="Times New Roman"/>
              </a:rPr>
              <a:t>[</a:t>
            </a:r>
            <a:r>
              <a:rPr lang="en-US" altLang="ja-JP" sz="2400" dirty="0" err="1" smtClean="0">
                <a:latin typeface="+mj-lt"/>
                <a:cs typeface="Times New Roman"/>
              </a:rPr>
              <a:t>K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olpakov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 &amp; </a:t>
            </a:r>
            <a:r>
              <a:rPr kumimoji="1" lang="en-US" altLang="ja-JP" sz="2400" dirty="0" err="1" smtClean="0">
                <a:latin typeface="+mj-lt"/>
                <a:cs typeface="Times New Roman"/>
              </a:rPr>
              <a:t>Kucherov</a:t>
            </a:r>
            <a:r>
              <a:rPr kumimoji="1" lang="en-US" altLang="ja-JP" sz="2400" dirty="0" smtClean="0">
                <a:latin typeface="+mj-lt"/>
                <a:cs typeface="Times New Roman"/>
              </a:rPr>
              <a:t>, 2009]</a:t>
            </a:r>
            <a:endParaRPr kumimoji="1" lang="ja-JP" altLang="en-US" sz="2400" dirty="0">
              <a:latin typeface="+mj-lt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61145" y="2400676"/>
            <a:ext cx="283124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Stree</a:t>
            </a:r>
            <a:r>
              <a:rPr kumimoji="1" lang="en-US" altLang="ja-JP" sz="2800" dirty="0" smtClean="0"/>
              <a:t>(</a:t>
            </a:r>
            <a:r>
              <a:rPr lang="en-US" altLang="ja-JP" sz="2800" dirty="0">
                <a:latin typeface="HG丸ｺﾞｼｯｸM-PRO"/>
                <a:ea typeface="HG丸ｺﾞｼｯｸM-PRO"/>
                <a:cs typeface="HG丸ｺﾞｼｯｸM-PRO"/>
              </a:rPr>
              <a:t>(</a:t>
            </a:r>
            <a:r>
              <a:rPr lang="en-US" altLang="ja-JP" sz="2800" dirty="0" err="1">
                <a:latin typeface="HG丸ｺﾞｼｯｸM-PRO"/>
                <a:ea typeface="HG丸ｺﾞｼｯｸM-PRO"/>
                <a:cs typeface="HG丸ｺﾞｼｯｸM-PRO"/>
              </a:rPr>
              <a:t>aabba</a:t>
            </a:r>
            <a:r>
              <a:rPr lang="en-US" altLang="ja-JP" sz="2800" dirty="0">
                <a:latin typeface="HG丸ｺﾞｼｯｸM-PRO"/>
                <a:ea typeface="HG丸ｺﾞｼｯｸM-PRO"/>
                <a:cs typeface="HG丸ｺﾞｼｯｸM-PRO"/>
              </a:rPr>
              <a:t>)</a:t>
            </a:r>
            <a:r>
              <a:rPr lang="en-US" altLang="ja-JP" sz="2800" i="1" baseline="30000" dirty="0">
                <a:latin typeface="Times New Roman"/>
                <a:ea typeface="HG丸ｺﾞｼｯｸM-PRO"/>
                <a:cs typeface="Times New Roman"/>
              </a:rPr>
              <a:t>R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14" name="円/楕円 13"/>
          <p:cNvSpPr/>
          <p:nvPr/>
        </p:nvSpPr>
        <p:spPr bwMode="auto">
          <a:xfrm>
            <a:off x="6371395" y="3632147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5" name="直線矢印コネクタ 14"/>
          <p:cNvCxnSpPr>
            <a:stCxn id="5" idx="3"/>
            <a:endCxn id="14" idx="7"/>
          </p:cNvCxnSpPr>
          <p:nvPr/>
        </p:nvCxnSpPr>
        <p:spPr bwMode="auto">
          <a:xfrm flipH="1">
            <a:off x="6678674" y="3401281"/>
            <a:ext cx="387764" cy="2835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テキスト ボックス 15"/>
          <p:cNvSpPr txBox="1"/>
          <p:nvPr/>
        </p:nvSpPr>
        <p:spPr>
          <a:xfrm>
            <a:off x="6585433" y="3131784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2528058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 bwMode="auto">
          <a:xfrm>
            <a:off x="7529544" y="3796127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8" name="直線矢印コネクタ 17"/>
          <p:cNvCxnSpPr>
            <a:stCxn id="5" idx="5"/>
            <a:endCxn id="17" idx="0"/>
          </p:cNvCxnSpPr>
          <p:nvPr/>
        </p:nvCxnSpPr>
        <p:spPr bwMode="auto">
          <a:xfrm>
            <a:off x="7320996" y="3401281"/>
            <a:ext cx="388548" cy="3948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テキスト ボックス 18"/>
          <p:cNvSpPr txBox="1"/>
          <p:nvPr/>
        </p:nvSpPr>
        <p:spPr>
          <a:xfrm>
            <a:off x="7201535" y="3975214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12475" y="315351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3328623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576068" y="390836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800086" y="37802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73564" y="4027121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8" name="円/楕円 27"/>
          <p:cNvSpPr/>
          <p:nvPr/>
        </p:nvSpPr>
        <p:spPr bwMode="auto">
          <a:xfrm>
            <a:off x="7140996" y="4554962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9" name="直線矢印コネクタ 28"/>
          <p:cNvCxnSpPr>
            <a:stCxn id="17" idx="3"/>
            <a:endCxn id="28" idx="7"/>
          </p:cNvCxnSpPr>
          <p:nvPr/>
        </p:nvCxnSpPr>
        <p:spPr bwMode="auto">
          <a:xfrm flipH="1">
            <a:off x="7448275" y="4103406"/>
            <a:ext cx="133990" cy="5042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円/楕円 29"/>
          <p:cNvSpPr/>
          <p:nvPr/>
        </p:nvSpPr>
        <p:spPr bwMode="auto">
          <a:xfrm>
            <a:off x="8401944" y="4897861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31" name="直線矢印コネクタ 30"/>
          <p:cNvCxnSpPr>
            <a:stCxn id="17" idx="5"/>
            <a:endCxn id="30" idx="0"/>
          </p:cNvCxnSpPr>
          <p:nvPr/>
        </p:nvCxnSpPr>
        <p:spPr bwMode="auto">
          <a:xfrm>
            <a:off x="7836823" y="4103406"/>
            <a:ext cx="745121" cy="7944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テキスト ボックス 33"/>
          <p:cNvSpPr txBox="1"/>
          <p:nvPr/>
        </p:nvSpPr>
        <p:spPr>
          <a:xfrm>
            <a:off x="7954725" y="387257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290262" y="4172631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36" name="直線矢印コネクタ 35"/>
          <p:cNvCxnSpPr/>
          <p:nvPr/>
        </p:nvCxnSpPr>
        <p:spPr bwMode="auto">
          <a:xfrm>
            <a:off x="3836623" y="2137753"/>
            <a:ext cx="153694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線矢印コネクタ 36"/>
          <p:cNvCxnSpPr/>
          <p:nvPr/>
        </p:nvCxnSpPr>
        <p:spPr bwMode="auto">
          <a:xfrm flipH="1">
            <a:off x="2104724" y="2137753"/>
            <a:ext cx="156715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線コネクタ 50"/>
          <p:cNvCxnSpPr/>
          <p:nvPr/>
        </p:nvCxnSpPr>
        <p:spPr>
          <a:xfrm>
            <a:off x="3718089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円/楕円 38"/>
          <p:cNvSpPr/>
          <p:nvPr/>
        </p:nvSpPr>
        <p:spPr bwMode="auto">
          <a:xfrm>
            <a:off x="5168813" y="4554860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40" name="直線矢印コネクタ 39"/>
          <p:cNvCxnSpPr>
            <a:stCxn id="14" idx="3"/>
            <a:endCxn id="39" idx="7"/>
          </p:cNvCxnSpPr>
          <p:nvPr/>
        </p:nvCxnSpPr>
        <p:spPr bwMode="auto">
          <a:xfrm flipH="1">
            <a:off x="5476092" y="3939426"/>
            <a:ext cx="948024" cy="6681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テキスト ボックス 40"/>
          <p:cNvSpPr txBox="1"/>
          <p:nvPr/>
        </p:nvSpPr>
        <p:spPr>
          <a:xfrm>
            <a:off x="6011944" y="3638726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42" name="円/楕円 41"/>
          <p:cNvSpPr/>
          <p:nvPr/>
        </p:nvSpPr>
        <p:spPr bwMode="auto">
          <a:xfrm>
            <a:off x="6371395" y="5077861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43" name="直線矢印コネクタ 42"/>
          <p:cNvCxnSpPr>
            <a:stCxn id="14" idx="4"/>
            <a:endCxn id="42" idx="0"/>
          </p:cNvCxnSpPr>
          <p:nvPr/>
        </p:nvCxnSpPr>
        <p:spPr bwMode="auto">
          <a:xfrm>
            <a:off x="6551395" y="3992147"/>
            <a:ext cx="0" cy="10857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テキスト ボックス 44"/>
          <p:cNvSpPr txBox="1"/>
          <p:nvPr/>
        </p:nvSpPr>
        <p:spPr>
          <a:xfrm>
            <a:off x="6523013" y="39202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537779" y="4522652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524685" y="422297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38" name="直線矢印コネクタ 37"/>
          <p:cNvCxnSpPr>
            <a:stCxn id="5" idx="3"/>
          </p:cNvCxnSpPr>
          <p:nvPr/>
        </p:nvCxnSpPr>
        <p:spPr bwMode="auto">
          <a:xfrm flipH="1">
            <a:off x="5751793" y="3401281"/>
            <a:ext cx="1314645" cy="108750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直線コネクタ 54"/>
          <p:cNvCxnSpPr/>
          <p:nvPr/>
        </p:nvCxnSpPr>
        <p:spPr>
          <a:xfrm>
            <a:off x="5310868" y="166196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円形吹き出し 1"/>
          <p:cNvSpPr/>
          <p:nvPr/>
        </p:nvSpPr>
        <p:spPr bwMode="auto">
          <a:xfrm>
            <a:off x="995499" y="2610058"/>
            <a:ext cx="3961751" cy="1687889"/>
          </a:xfrm>
          <a:prstGeom prst="wedgeEllipseCallout">
            <a:avLst>
              <a:gd name="adj1" fmla="val 74129"/>
              <a:gd name="adj2" fmla="val -44653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lang="en-US" altLang="ja-JP" sz="2400" dirty="0"/>
              <a:t>This suffix tree requires </a:t>
            </a:r>
            <a:r>
              <a:rPr lang="en-US" altLang="ja-JP" sz="2400" i="1" dirty="0">
                <a:latin typeface="Times New Roman"/>
                <a:cs typeface="Times New Roman"/>
              </a:rPr>
              <a:t>O</a:t>
            </a:r>
            <a:r>
              <a:rPr lang="en-US" altLang="ja-JP" sz="2400" dirty="0">
                <a:latin typeface="Times New Roman"/>
                <a:cs typeface="Times New Roman"/>
              </a:rPr>
              <a:t>(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n </a:t>
            </a:r>
            <a:r>
              <a:rPr lang="en-US" altLang="ja-JP" sz="2400" dirty="0" smtClean="0">
                <a:latin typeface="Times New Roman"/>
                <a:cs typeface="Times New Roman"/>
              </a:rPr>
              <a:t>log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400" dirty="0">
                <a:latin typeface="Times New Roman"/>
                <a:cs typeface="Times New Roman"/>
              </a:rPr>
              <a:t>) </a:t>
            </a:r>
            <a:r>
              <a:rPr lang="en-US" altLang="ja-JP" sz="2400" dirty="0"/>
              <a:t>bits of space</a:t>
            </a:r>
            <a:endParaRPr lang="ja-JP" altLang="en-US" sz="2400" dirty="0"/>
          </a:p>
        </p:txBody>
      </p:sp>
      <p:grpSp>
        <p:nvGrpSpPr>
          <p:cNvPr id="9" name="図形グループ 8"/>
          <p:cNvGrpSpPr/>
          <p:nvPr/>
        </p:nvGrpSpPr>
        <p:grpSpPr>
          <a:xfrm>
            <a:off x="113792" y="4984317"/>
            <a:ext cx="5930152" cy="1384995"/>
            <a:chOff x="113792" y="4984317"/>
            <a:chExt cx="5930152" cy="1384995"/>
          </a:xfrm>
        </p:grpSpPr>
        <p:grpSp>
          <p:nvGrpSpPr>
            <p:cNvPr id="7" name="図形グループ 6"/>
            <p:cNvGrpSpPr/>
            <p:nvPr/>
          </p:nvGrpSpPr>
          <p:grpSpPr>
            <a:xfrm>
              <a:off x="130956" y="4984317"/>
              <a:ext cx="5912988" cy="1384995"/>
              <a:chOff x="130956" y="4984317"/>
              <a:chExt cx="5912988" cy="1384995"/>
            </a:xfrm>
          </p:grpSpPr>
          <p:sp>
            <p:nvSpPr>
              <p:cNvPr id="53" name="正方形/長方形 52"/>
              <p:cNvSpPr/>
              <p:nvPr/>
            </p:nvSpPr>
            <p:spPr>
              <a:xfrm>
                <a:off x="130956" y="4984317"/>
                <a:ext cx="588098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700" dirty="0" smtClean="0">
                    <a:solidFill>
                      <a:srgbClr val="000000"/>
                    </a:solidFill>
                  </a:rPr>
                  <a:t>We propose a new online RLZ algorithm which uses only </a:t>
                </a:r>
                <a:r>
                  <a:rPr lang="en-US" altLang="ja-JP" sz="27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O</a:t>
                </a:r>
                <a:r>
                  <a:rPr lang="en-US" altLang="ja-JP" sz="27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(</a:t>
                </a:r>
                <a:r>
                  <a:rPr lang="en-US" altLang="ja-JP" sz="27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n </a:t>
                </a:r>
                <a:r>
                  <a:rPr lang="en-US" altLang="ja-JP" sz="27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log </a:t>
                </a:r>
                <a:r>
                  <a:rPr lang="en-US" altLang="ja-JP" sz="2700" i="1" dirty="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σ</a:t>
                </a:r>
                <a:r>
                  <a:rPr lang="en-US" altLang="ja-JP" sz="27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) </a:t>
                </a:r>
                <a:r>
                  <a:rPr lang="en-US" altLang="ja-JP" sz="2700" dirty="0">
                    <a:solidFill>
                      <a:srgbClr val="000000"/>
                    </a:solidFill>
                  </a:rPr>
                  <a:t>bits of space.</a:t>
                </a: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2264995" y="5810827"/>
                <a:ext cx="37789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(</a:t>
                </a:r>
                <a:r>
                  <a:rPr kumimoji="1" lang="en-US" altLang="ja-JP" sz="2400" i="1" dirty="0" err="1" smtClean="0">
                    <a:latin typeface="Times New Roman"/>
                    <a:cs typeface="Times New Roman"/>
                  </a:rPr>
                  <a:t>σ</a:t>
                </a:r>
                <a:r>
                  <a:rPr lang="en-US" altLang="ja-JP" sz="2400" dirty="0" err="1" smtClean="0">
                    <a:latin typeface="Times New Roman"/>
                    <a:cs typeface="Times New Roman"/>
                  </a:rPr>
                  <a:t>≦</a:t>
                </a:r>
                <a:r>
                  <a:rPr kumimoji="1" lang="en-US" altLang="ja-JP" sz="2400" i="1" dirty="0" err="1" smtClean="0">
                    <a:latin typeface="Times New Roman"/>
                    <a:cs typeface="Times New Roman"/>
                  </a:rPr>
                  <a:t>n</a:t>
                </a:r>
                <a:r>
                  <a:rPr kumimoji="1" lang="en-US" altLang="ja-JP" sz="2400" dirty="0" smtClean="0"/>
                  <a:t> is the alphabet size) </a:t>
                </a:r>
                <a:endParaRPr kumimoji="1" lang="ja-JP" altLang="en-US" sz="2400" dirty="0"/>
              </a:p>
            </p:txBody>
          </p:sp>
        </p:grpSp>
        <p:sp>
          <p:nvSpPr>
            <p:cNvPr id="8" name="正方形/長方形 7"/>
            <p:cNvSpPr/>
            <p:nvPr/>
          </p:nvSpPr>
          <p:spPr bwMode="auto">
            <a:xfrm>
              <a:off x="113792" y="5043539"/>
              <a:ext cx="5912988" cy="1291451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tlCol="0" anchor="ctr">
              <a:spAutoFit/>
            </a:bodyPr>
            <a:lstStyle/>
            <a:p>
              <a:pPr algn="l"/>
              <a:endParaRPr kumimoji="1" lang="ja-JP" altLang="en-US" b="1" i="1" dirty="0" smtClean="0">
                <a:solidFill>
                  <a:srgbClr val="FF6600"/>
                </a:solidFill>
                <a:latin typeface="Times New Roman" charset="0"/>
                <a:ea typeface="ＭＳ Ｐ明朝" charset="0"/>
                <a:cs typeface="ＭＳ Ｐ明朝" charset="0"/>
              </a:endParaRPr>
            </a:p>
          </p:txBody>
        </p:sp>
      </p:grpSp>
      <p:sp>
        <p:nvSpPr>
          <p:cNvPr id="48" name="正方形/長方形 47"/>
          <p:cNvSpPr/>
          <p:nvPr/>
        </p:nvSpPr>
        <p:spPr>
          <a:xfrm>
            <a:off x="1750736" y="1138743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49" name="正方形/長方形 48"/>
          <p:cNvSpPr/>
          <p:nvPr/>
        </p:nvSpPr>
        <p:spPr>
          <a:xfrm>
            <a:off x="2175277" y="1138743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sp>
        <p:nvSpPr>
          <p:cNvPr id="50" name="正方形/長方形 49"/>
          <p:cNvSpPr/>
          <p:nvPr/>
        </p:nvSpPr>
        <p:spPr>
          <a:xfrm>
            <a:off x="2758974" y="1138743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  <p:sp>
        <p:nvSpPr>
          <p:cNvPr id="52" name="正方形/長方形 51"/>
          <p:cNvSpPr/>
          <p:nvPr/>
        </p:nvSpPr>
        <p:spPr>
          <a:xfrm>
            <a:off x="3372033" y="1138743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4</a:t>
            </a:r>
            <a:endParaRPr lang="en-US" altLang="ja-JP" sz="2800" dirty="0"/>
          </a:p>
        </p:txBody>
      </p:sp>
      <p:sp>
        <p:nvSpPr>
          <p:cNvPr id="56" name="正方形/長方形 55"/>
          <p:cNvSpPr/>
          <p:nvPr/>
        </p:nvSpPr>
        <p:spPr>
          <a:xfrm>
            <a:off x="4283168" y="1143238"/>
            <a:ext cx="46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f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5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47066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For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>
                <a:latin typeface="+mj-lt"/>
              </a:rPr>
              <a:t>bits of space</a:t>
            </a:r>
            <a:endParaRPr lang="ja-JP" altLang="en-US" dirty="0" smtClean="0">
              <a:latin typeface="+mj-lt"/>
            </a:endParaRPr>
          </a:p>
        </p:txBody>
      </p:sp>
      <p:sp>
        <p:nvSpPr>
          <p:cNvPr id="2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4554" y="1666600"/>
            <a:ext cx="8229600" cy="484558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+mn-lt"/>
              </a:rPr>
              <a:t>We utilize the idea of </a:t>
            </a:r>
            <a:r>
              <a:rPr lang="en-US" altLang="ja-JP" dirty="0" err="1" smtClean="0">
                <a:latin typeface="+mn-lt"/>
              </a:rPr>
              <a:t>Starikovskaya’s</a:t>
            </a:r>
            <a:r>
              <a:rPr lang="en-US" altLang="ja-JP" dirty="0" smtClean="0">
                <a:latin typeface="+mn-lt"/>
              </a:rPr>
              <a:t> algorithm.</a:t>
            </a:r>
          </a:p>
          <a:p>
            <a:pPr lvl="1"/>
            <a:r>
              <a:rPr lang="en-US" altLang="ja-JP" dirty="0" smtClean="0">
                <a:latin typeface="+mn-lt"/>
              </a:rPr>
              <a:t>It computes </a:t>
            </a:r>
            <a:r>
              <a:rPr lang="en-US" altLang="ja-JP" dirty="0">
                <a:latin typeface="+mn-lt"/>
              </a:rPr>
              <a:t>LZ factorization online in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 log </a:t>
            </a:r>
            <a:r>
              <a:rPr lang="en-US" altLang="ja-JP" i="1" dirty="0" err="1">
                <a:latin typeface="Times New Roman"/>
                <a:cs typeface="Times New Roman"/>
              </a:rPr>
              <a:t>σ</a:t>
            </a:r>
            <a:r>
              <a:rPr lang="en-US" altLang="ja-JP" dirty="0">
                <a:latin typeface="Times New Roman"/>
                <a:cs typeface="Times New Roman"/>
              </a:rPr>
              <a:t>) </a:t>
            </a:r>
            <a:r>
              <a:rPr lang="en-US" altLang="ja-JP" dirty="0">
                <a:latin typeface="+mn-lt"/>
              </a:rPr>
              <a:t>bits of space and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 </a:t>
            </a:r>
            <a:r>
              <a:rPr lang="en-US" altLang="ja-JP" dirty="0">
                <a:latin typeface="Times New Roman"/>
                <a:cs typeface="Times New Roman"/>
              </a:rPr>
              <a:t>log</a:t>
            </a:r>
            <a:r>
              <a:rPr lang="en-US" altLang="ja-JP" baseline="30000" dirty="0">
                <a:latin typeface="Times New Roman"/>
                <a:cs typeface="Times New Roman"/>
              </a:rPr>
              <a:t>2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)</a:t>
            </a:r>
            <a:r>
              <a:rPr lang="en-US" altLang="ja-JP" dirty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time </a:t>
            </a:r>
            <a:r>
              <a:rPr lang="en-US" altLang="ja-JP" dirty="0">
                <a:latin typeface="+mn-lt"/>
                <a:cs typeface="Times New Roman"/>
              </a:rPr>
              <a:t>[</a:t>
            </a:r>
            <a:r>
              <a:rPr lang="en-US" altLang="ja-JP" dirty="0" err="1">
                <a:latin typeface="+mn-lt"/>
                <a:cs typeface="Times New Roman"/>
              </a:rPr>
              <a:t>Starikovskaya</a:t>
            </a:r>
            <a:r>
              <a:rPr lang="en-US" altLang="ja-JP" dirty="0">
                <a:latin typeface="+mn-lt"/>
                <a:cs typeface="Times New Roman"/>
              </a:rPr>
              <a:t>, 2012]</a:t>
            </a:r>
            <a:r>
              <a:rPr lang="en-US" altLang="ja-JP" dirty="0">
                <a:latin typeface="+mn-lt"/>
              </a:rPr>
              <a:t>.</a:t>
            </a:r>
          </a:p>
          <a:p>
            <a:pPr>
              <a:defRPr/>
            </a:pPr>
            <a:r>
              <a:rPr lang="en-US" altLang="ja-JP" sz="2800" dirty="0" smtClean="0">
                <a:latin typeface="+mn-lt"/>
              </a:rPr>
              <a:t>We divide input string into blocks of length</a:t>
            </a:r>
            <a:br>
              <a:rPr lang="en-US" altLang="ja-JP" sz="2800" dirty="0" smtClean="0">
                <a:latin typeface="+mn-lt"/>
              </a:rPr>
            </a:br>
            <a:r>
              <a:rPr lang="en-US" altLang="ja-JP" sz="2800" i="1" dirty="0" smtClean="0">
                <a:latin typeface="Times New Roman"/>
                <a:cs typeface="Times New Roman"/>
              </a:rPr>
              <a:t>r</a:t>
            </a:r>
            <a:r>
              <a:rPr lang="en-US" altLang="ja-JP" sz="28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dirty="0">
                <a:latin typeface="Times New Roman"/>
                <a:cs typeface="Times New Roman"/>
              </a:rPr>
              <a:t>= </a:t>
            </a:r>
            <a:r>
              <a:rPr lang="en-US" altLang="ja-JP" sz="2800" i="1" dirty="0">
                <a:latin typeface="Times New Roman"/>
                <a:cs typeface="Times New Roman"/>
              </a:rPr>
              <a:t>O</a:t>
            </a:r>
            <a:r>
              <a:rPr lang="en-US" altLang="ja-JP" sz="2800" dirty="0">
                <a:latin typeface="Times New Roman"/>
                <a:cs typeface="Times New Roman"/>
              </a:rPr>
              <a:t>(</a:t>
            </a:r>
            <a:r>
              <a:rPr lang="en-US" altLang="ja-JP" sz="2800" dirty="0" err="1">
                <a:latin typeface="Times New Roman"/>
                <a:cs typeface="Times New Roman"/>
              </a:rPr>
              <a:t>log</a:t>
            </a:r>
            <a:r>
              <a:rPr lang="en-US" altLang="ja-JP" sz="2800" i="1" baseline="-25000" dirty="0" err="1">
                <a:latin typeface="Times New Roman"/>
                <a:cs typeface="Times New Roman"/>
              </a:rPr>
              <a:t>σ</a:t>
            </a:r>
            <a:r>
              <a:rPr lang="en-US" altLang="ja-JP" sz="2800" i="1" dirty="0" err="1">
                <a:latin typeface="Times New Roman"/>
                <a:cs typeface="Times New Roman"/>
              </a:rPr>
              <a:t>n</a:t>
            </a:r>
            <a:r>
              <a:rPr lang="en-US" altLang="ja-JP" sz="2800" dirty="0" smtClean="0">
                <a:latin typeface="Times New Roman"/>
                <a:cs typeface="Times New Roman"/>
              </a:rPr>
              <a:t>).</a:t>
            </a:r>
            <a:r>
              <a:rPr lang="en-US" altLang="ja-JP" dirty="0"/>
              <a:t> </a:t>
            </a:r>
          </a:p>
          <a:p>
            <a:pPr lvl="1"/>
            <a:r>
              <a:rPr lang="en-US" altLang="ja-JP" dirty="0" smtClean="0">
                <a:latin typeface="+mn-lt"/>
              </a:rPr>
              <a:t>Each block is replaced by a meta-character.</a:t>
            </a:r>
            <a:endParaRPr lang="en-US" altLang="ja-JP" dirty="0">
              <a:latin typeface="+mn-lt"/>
              <a:cs typeface="Times New Roman"/>
            </a:endParaRPr>
          </a:p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494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For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>
                <a:latin typeface="+mj-lt"/>
              </a:rPr>
              <a:t>bits of space</a:t>
            </a:r>
            <a:endParaRPr lang="ja-JP" altLang="en-US" dirty="0" smtClean="0">
              <a:latin typeface="+mj-lt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94554" y="4675369"/>
            <a:ext cx="8421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  ………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9" name="直線矢印コネクタ 8"/>
          <p:cNvCxnSpPr/>
          <p:nvPr/>
        </p:nvCxnSpPr>
        <p:spPr bwMode="auto">
          <a:xfrm>
            <a:off x="1759756" y="5304072"/>
            <a:ext cx="117753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99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テキスト ボックス 9"/>
          <p:cNvSpPr txBox="1"/>
          <p:nvPr/>
        </p:nvSpPr>
        <p:spPr>
          <a:xfrm>
            <a:off x="1943058" y="5180965"/>
            <a:ext cx="183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r 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= 3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grpSp>
        <p:nvGrpSpPr>
          <p:cNvPr id="11" name="図形グループ 10"/>
          <p:cNvGrpSpPr/>
          <p:nvPr/>
        </p:nvGrpSpPr>
        <p:grpSpPr>
          <a:xfrm>
            <a:off x="1759756" y="4688463"/>
            <a:ext cx="5493906" cy="459580"/>
            <a:chOff x="1759756" y="4242277"/>
            <a:chExt cx="5493906" cy="459580"/>
          </a:xfrm>
        </p:grpSpPr>
        <p:grpSp>
          <p:nvGrpSpPr>
            <p:cNvPr id="12" name="図形グループ 11"/>
            <p:cNvGrpSpPr/>
            <p:nvPr/>
          </p:nvGrpSpPr>
          <p:grpSpPr>
            <a:xfrm>
              <a:off x="1759756" y="4242277"/>
              <a:ext cx="4773776" cy="459580"/>
              <a:chOff x="1453554" y="3441792"/>
              <a:chExt cx="4773776" cy="459580"/>
            </a:xfrm>
          </p:grpSpPr>
          <p:sp>
            <p:nvSpPr>
              <p:cNvPr id="15" name="正方形/長方形 14"/>
              <p:cNvSpPr/>
              <p:nvPr/>
            </p:nvSpPr>
            <p:spPr bwMode="auto">
              <a:xfrm>
                <a:off x="1453554" y="3457687"/>
                <a:ext cx="4773776" cy="44368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rtlCol="0" anchor="ctr">
                <a:spAutoFit/>
              </a:bodyPr>
              <a:lstStyle/>
              <a:p>
                <a:pPr algn="l"/>
                <a:endParaRPr kumimoji="1" lang="ja-JP" altLang="en-US" b="1" i="1" dirty="0" smtClean="0">
                  <a:solidFill>
                    <a:srgbClr val="FF6600"/>
                  </a:solidFill>
                  <a:latin typeface="Times New Roman" charset="0"/>
                  <a:ea typeface="ＭＳ Ｐ明朝" charset="0"/>
                  <a:cs typeface="ＭＳ Ｐ明朝" charset="0"/>
                </a:endParaRPr>
              </a:p>
            </p:txBody>
          </p:sp>
          <p:cxnSp>
            <p:nvCxnSpPr>
              <p:cNvPr id="16" name="直線コネクタ 15"/>
              <p:cNvCxnSpPr/>
              <p:nvPr/>
            </p:nvCxnSpPr>
            <p:spPr bwMode="auto">
              <a:xfrm>
                <a:off x="5003285" y="3442387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直線コネクタ 16"/>
              <p:cNvCxnSpPr/>
              <p:nvPr/>
            </p:nvCxnSpPr>
            <p:spPr bwMode="auto">
              <a:xfrm>
                <a:off x="3809236" y="3441794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直線コネクタ 17"/>
              <p:cNvCxnSpPr/>
              <p:nvPr/>
            </p:nvCxnSpPr>
            <p:spPr bwMode="auto">
              <a:xfrm>
                <a:off x="2631093" y="3441792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3" name="直線コネクタ 12"/>
            <p:cNvCxnSpPr/>
            <p:nvPr/>
          </p:nvCxnSpPr>
          <p:spPr bwMode="auto">
            <a:xfrm>
              <a:off x="6533532" y="4258172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線コネクタ 13"/>
            <p:cNvCxnSpPr/>
            <p:nvPr/>
          </p:nvCxnSpPr>
          <p:spPr bwMode="auto">
            <a:xfrm>
              <a:off x="6533532" y="4701857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正方形/長方形 18"/>
          <p:cNvSpPr/>
          <p:nvPr/>
        </p:nvSpPr>
        <p:spPr>
          <a:xfrm>
            <a:off x="1759756" y="5733189"/>
            <a:ext cx="6046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400" dirty="0" smtClean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    B         A         B          C      …</a:t>
            </a:r>
            <a:r>
              <a:rPr lang="en-US" altLang="ja-JP" sz="2400" dirty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……</a:t>
            </a:r>
            <a:endParaRPr lang="ja-JP" altLang="en-US" sz="2400" dirty="0">
              <a:solidFill>
                <a:srgbClr val="000000"/>
              </a:solidFill>
              <a:latin typeface="HG丸ｺﾞｼｯｸM-PRO"/>
              <a:ea typeface="HG丸ｺﾞｼｯｸM-PRO"/>
              <a:cs typeface="HG丸ｺﾞｼｯｸM-PRO"/>
            </a:endParaRPr>
          </a:p>
        </p:txBody>
      </p:sp>
      <p:grpSp>
        <p:nvGrpSpPr>
          <p:cNvPr id="20" name="図形グループ 19"/>
          <p:cNvGrpSpPr/>
          <p:nvPr/>
        </p:nvGrpSpPr>
        <p:grpSpPr>
          <a:xfrm>
            <a:off x="1759756" y="5735274"/>
            <a:ext cx="5493906" cy="459580"/>
            <a:chOff x="1759756" y="4242277"/>
            <a:chExt cx="5493906" cy="459580"/>
          </a:xfrm>
        </p:grpSpPr>
        <p:grpSp>
          <p:nvGrpSpPr>
            <p:cNvPr id="21" name="図形グループ 20"/>
            <p:cNvGrpSpPr/>
            <p:nvPr/>
          </p:nvGrpSpPr>
          <p:grpSpPr>
            <a:xfrm>
              <a:off x="1759756" y="4242277"/>
              <a:ext cx="4773776" cy="459580"/>
              <a:chOff x="1453554" y="3441792"/>
              <a:chExt cx="4773776" cy="459580"/>
            </a:xfrm>
          </p:grpSpPr>
          <p:sp>
            <p:nvSpPr>
              <p:cNvPr id="24" name="正方形/長方形 23"/>
              <p:cNvSpPr/>
              <p:nvPr/>
            </p:nvSpPr>
            <p:spPr bwMode="auto">
              <a:xfrm>
                <a:off x="1453554" y="3457687"/>
                <a:ext cx="4773776" cy="44368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rtlCol="0" anchor="ctr">
                <a:spAutoFit/>
              </a:bodyPr>
              <a:lstStyle/>
              <a:p>
                <a:pPr algn="l"/>
                <a:endParaRPr kumimoji="1" lang="ja-JP" altLang="en-US" b="1" i="1" dirty="0" smtClean="0">
                  <a:solidFill>
                    <a:srgbClr val="FF6600"/>
                  </a:solidFill>
                  <a:latin typeface="Times New Roman" charset="0"/>
                  <a:ea typeface="ＭＳ Ｐ明朝" charset="0"/>
                  <a:cs typeface="ＭＳ Ｐ明朝" charset="0"/>
                </a:endParaRPr>
              </a:p>
            </p:txBody>
          </p:sp>
          <p:cxnSp>
            <p:nvCxnSpPr>
              <p:cNvPr id="25" name="直線コネクタ 24"/>
              <p:cNvCxnSpPr/>
              <p:nvPr/>
            </p:nvCxnSpPr>
            <p:spPr bwMode="auto">
              <a:xfrm>
                <a:off x="5003285" y="3442387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直線コネクタ 25"/>
              <p:cNvCxnSpPr/>
              <p:nvPr/>
            </p:nvCxnSpPr>
            <p:spPr bwMode="auto">
              <a:xfrm>
                <a:off x="3809236" y="3441794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直線コネクタ 26"/>
              <p:cNvCxnSpPr/>
              <p:nvPr/>
            </p:nvCxnSpPr>
            <p:spPr bwMode="auto">
              <a:xfrm>
                <a:off x="2631093" y="3441792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2" name="直線コネクタ 21"/>
            <p:cNvCxnSpPr/>
            <p:nvPr/>
          </p:nvCxnSpPr>
          <p:spPr bwMode="auto">
            <a:xfrm>
              <a:off x="6533532" y="4258172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直線コネクタ 22"/>
            <p:cNvCxnSpPr/>
            <p:nvPr/>
          </p:nvCxnSpPr>
          <p:spPr bwMode="auto">
            <a:xfrm>
              <a:off x="6533532" y="4701857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下矢印 27"/>
          <p:cNvSpPr/>
          <p:nvPr/>
        </p:nvSpPr>
        <p:spPr bwMode="auto">
          <a:xfrm>
            <a:off x="3900627" y="5238824"/>
            <a:ext cx="429846" cy="458985"/>
          </a:xfrm>
          <a:prstGeom prst="downArrow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2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4554" y="1666600"/>
            <a:ext cx="8229600" cy="484558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+mn-lt"/>
              </a:rPr>
              <a:t>We utilize the idea of </a:t>
            </a:r>
            <a:r>
              <a:rPr lang="en-US" altLang="ja-JP" dirty="0" err="1" smtClean="0">
                <a:latin typeface="+mn-lt"/>
              </a:rPr>
              <a:t>Starikovskaya’s</a:t>
            </a:r>
            <a:r>
              <a:rPr lang="en-US" altLang="ja-JP" dirty="0" smtClean="0">
                <a:latin typeface="+mn-lt"/>
              </a:rPr>
              <a:t> algorithm.</a:t>
            </a:r>
          </a:p>
          <a:p>
            <a:pPr lvl="1"/>
            <a:r>
              <a:rPr lang="en-US" altLang="ja-JP" dirty="0" smtClean="0">
                <a:latin typeface="+mn-lt"/>
              </a:rPr>
              <a:t>It computes </a:t>
            </a:r>
            <a:r>
              <a:rPr lang="en-US" altLang="ja-JP" dirty="0">
                <a:latin typeface="+mn-lt"/>
              </a:rPr>
              <a:t>LZ factorization online in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 log </a:t>
            </a:r>
            <a:r>
              <a:rPr lang="en-US" altLang="ja-JP" i="1" dirty="0" err="1">
                <a:latin typeface="Times New Roman"/>
                <a:cs typeface="Times New Roman"/>
              </a:rPr>
              <a:t>σ</a:t>
            </a:r>
            <a:r>
              <a:rPr lang="en-US" altLang="ja-JP" dirty="0">
                <a:latin typeface="Times New Roman"/>
                <a:cs typeface="Times New Roman"/>
              </a:rPr>
              <a:t>) </a:t>
            </a:r>
            <a:r>
              <a:rPr lang="en-US" altLang="ja-JP" dirty="0">
                <a:latin typeface="+mn-lt"/>
              </a:rPr>
              <a:t>bits of space and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 </a:t>
            </a:r>
            <a:r>
              <a:rPr lang="en-US" altLang="ja-JP" dirty="0">
                <a:latin typeface="Times New Roman"/>
                <a:cs typeface="Times New Roman"/>
              </a:rPr>
              <a:t>log</a:t>
            </a:r>
            <a:r>
              <a:rPr lang="en-US" altLang="ja-JP" baseline="30000" dirty="0">
                <a:latin typeface="Times New Roman"/>
                <a:cs typeface="Times New Roman"/>
              </a:rPr>
              <a:t>2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)</a:t>
            </a:r>
            <a:r>
              <a:rPr lang="en-US" altLang="ja-JP" dirty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time </a:t>
            </a:r>
            <a:r>
              <a:rPr lang="en-US" altLang="ja-JP" dirty="0">
                <a:latin typeface="+mn-lt"/>
                <a:cs typeface="Times New Roman"/>
              </a:rPr>
              <a:t>[</a:t>
            </a:r>
            <a:r>
              <a:rPr lang="en-US" altLang="ja-JP" dirty="0" err="1">
                <a:latin typeface="+mn-lt"/>
                <a:cs typeface="Times New Roman"/>
              </a:rPr>
              <a:t>Starikovskaya</a:t>
            </a:r>
            <a:r>
              <a:rPr lang="en-US" altLang="ja-JP" dirty="0">
                <a:latin typeface="+mn-lt"/>
                <a:cs typeface="Times New Roman"/>
              </a:rPr>
              <a:t>, 2012]</a:t>
            </a:r>
            <a:r>
              <a:rPr lang="en-US" altLang="ja-JP" dirty="0">
                <a:latin typeface="+mn-lt"/>
              </a:rPr>
              <a:t>.</a:t>
            </a:r>
          </a:p>
          <a:p>
            <a:pPr>
              <a:defRPr/>
            </a:pPr>
            <a:r>
              <a:rPr lang="en-US" altLang="ja-JP" sz="2800" dirty="0" smtClean="0">
                <a:latin typeface="+mn-lt"/>
              </a:rPr>
              <a:t>We divide input string into blocks of length</a:t>
            </a:r>
            <a:br>
              <a:rPr lang="en-US" altLang="ja-JP" sz="2800" dirty="0" smtClean="0">
                <a:latin typeface="+mn-lt"/>
              </a:rPr>
            </a:br>
            <a:r>
              <a:rPr lang="en-US" altLang="ja-JP" sz="2800" i="1" dirty="0" smtClean="0">
                <a:latin typeface="Times New Roman"/>
                <a:cs typeface="Times New Roman"/>
              </a:rPr>
              <a:t>r</a:t>
            </a:r>
            <a:r>
              <a:rPr lang="en-US" altLang="ja-JP" sz="28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dirty="0">
                <a:latin typeface="Times New Roman"/>
                <a:cs typeface="Times New Roman"/>
              </a:rPr>
              <a:t>= </a:t>
            </a:r>
            <a:r>
              <a:rPr lang="en-US" altLang="ja-JP" sz="2800" i="1" dirty="0">
                <a:latin typeface="Times New Roman"/>
                <a:cs typeface="Times New Roman"/>
              </a:rPr>
              <a:t>O</a:t>
            </a:r>
            <a:r>
              <a:rPr lang="en-US" altLang="ja-JP" sz="2800" dirty="0">
                <a:latin typeface="Times New Roman"/>
                <a:cs typeface="Times New Roman"/>
              </a:rPr>
              <a:t>(</a:t>
            </a:r>
            <a:r>
              <a:rPr lang="en-US" altLang="ja-JP" sz="2800" dirty="0" err="1">
                <a:latin typeface="Times New Roman"/>
                <a:cs typeface="Times New Roman"/>
              </a:rPr>
              <a:t>log</a:t>
            </a:r>
            <a:r>
              <a:rPr lang="en-US" altLang="ja-JP" sz="2800" i="1" baseline="-25000" dirty="0" err="1">
                <a:latin typeface="Times New Roman"/>
                <a:cs typeface="Times New Roman"/>
              </a:rPr>
              <a:t>σ</a:t>
            </a:r>
            <a:r>
              <a:rPr lang="en-US" altLang="ja-JP" sz="2800" i="1" dirty="0" err="1">
                <a:latin typeface="Times New Roman"/>
                <a:cs typeface="Times New Roman"/>
              </a:rPr>
              <a:t>n</a:t>
            </a:r>
            <a:r>
              <a:rPr lang="en-US" altLang="ja-JP" sz="2800" dirty="0" smtClean="0">
                <a:latin typeface="Times New Roman"/>
                <a:cs typeface="Times New Roman"/>
              </a:rPr>
              <a:t>).</a:t>
            </a:r>
            <a:r>
              <a:rPr lang="en-US" altLang="ja-JP" dirty="0"/>
              <a:t> </a:t>
            </a:r>
          </a:p>
          <a:p>
            <a:pPr lvl="1"/>
            <a:r>
              <a:rPr lang="en-US" altLang="ja-JP" dirty="0" smtClean="0">
                <a:latin typeface="+mn-lt"/>
              </a:rPr>
              <a:t>Each block is replaced by a meta-character.</a:t>
            </a:r>
            <a:endParaRPr lang="en-US" altLang="ja-JP" dirty="0">
              <a:latin typeface="+mn-lt"/>
              <a:cs typeface="Times New Roman"/>
            </a:endParaRPr>
          </a:p>
          <a:p>
            <a:pPr>
              <a:defRPr/>
            </a:pP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10679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19" grpId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+mn-lt"/>
              </a:rPr>
              <a:t>We utilize the idea of </a:t>
            </a:r>
            <a:r>
              <a:rPr lang="en-US" altLang="ja-JP" dirty="0" err="1" smtClean="0">
                <a:latin typeface="+mn-lt"/>
              </a:rPr>
              <a:t>Starikovskaya’s</a:t>
            </a:r>
            <a:r>
              <a:rPr lang="en-US" altLang="ja-JP" dirty="0" smtClean="0">
                <a:latin typeface="+mn-lt"/>
              </a:rPr>
              <a:t> algorithm.</a:t>
            </a:r>
          </a:p>
          <a:p>
            <a:pPr lvl="1"/>
            <a:r>
              <a:rPr lang="en-US" altLang="ja-JP" dirty="0" smtClean="0">
                <a:latin typeface="+mn-lt"/>
              </a:rPr>
              <a:t>It computes </a:t>
            </a:r>
            <a:r>
              <a:rPr lang="en-US" altLang="ja-JP" dirty="0">
                <a:latin typeface="+mn-lt"/>
              </a:rPr>
              <a:t>LZ factorization online in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 log </a:t>
            </a:r>
            <a:r>
              <a:rPr lang="en-US" altLang="ja-JP" i="1" dirty="0" err="1">
                <a:latin typeface="Times New Roman"/>
                <a:cs typeface="Times New Roman"/>
              </a:rPr>
              <a:t>σ</a:t>
            </a:r>
            <a:r>
              <a:rPr lang="en-US" altLang="ja-JP" dirty="0">
                <a:latin typeface="Times New Roman"/>
                <a:cs typeface="Times New Roman"/>
              </a:rPr>
              <a:t>) </a:t>
            </a:r>
            <a:r>
              <a:rPr lang="en-US" altLang="ja-JP" dirty="0">
                <a:latin typeface="+mn-lt"/>
              </a:rPr>
              <a:t>bits of space and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 </a:t>
            </a:r>
            <a:r>
              <a:rPr lang="en-US" altLang="ja-JP" dirty="0">
                <a:latin typeface="Times New Roman"/>
                <a:cs typeface="Times New Roman"/>
              </a:rPr>
              <a:t>log</a:t>
            </a:r>
            <a:r>
              <a:rPr lang="en-US" altLang="ja-JP" baseline="30000" dirty="0">
                <a:latin typeface="Times New Roman"/>
                <a:cs typeface="Times New Roman"/>
              </a:rPr>
              <a:t>2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)</a:t>
            </a:r>
            <a:r>
              <a:rPr lang="en-US" altLang="ja-JP" dirty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time </a:t>
            </a:r>
            <a:r>
              <a:rPr lang="en-US" altLang="ja-JP" dirty="0">
                <a:latin typeface="+mn-lt"/>
                <a:cs typeface="Times New Roman"/>
              </a:rPr>
              <a:t>[</a:t>
            </a:r>
            <a:r>
              <a:rPr lang="en-US" altLang="ja-JP" dirty="0" err="1">
                <a:latin typeface="+mn-lt"/>
                <a:cs typeface="Times New Roman"/>
              </a:rPr>
              <a:t>Starikovskaya</a:t>
            </a:r>
            <a:r>
              <a:rPr lang="en-US" altLang="ja-JP" dirty="0">
                <a:latin typeface="+mn-lt"/>
                <a:cs typeface="Times New Roman"/>
              </a:rPr>
              <a:t>, 2012]</a:t>
            </a:r>
            <a:r>
              <a:rPr lang="en-US" altLang="ja-JP" dirty="0">
                <a:latin typeface="+mn-lt"/>
              </a:rPr>
              <a:t>.</a:t>
            </a:r>
          </a:p>
          <a:p>
            <a:pPr>
              <a:defRPr/>
            </a:pPr>
            <a:r>
              <a:rPr lang="en-US" altLang="ja-JP" sz="2800" dirty="0" smtClean="0">
                <a:latin typeface="+mn-lt"/>
              </a:rPr>
              <a:t>We divide input string into blocks of length</a:t>
            </a:r>
            <a:br>
              <a:rPr lang="en-US" altLang="ja-JP" sz="2800" dirty="0" smtClean="0">
                <a:latin typeface="+mn-lt"/>
              </a:rPr>
            </a:br>
            <a:r>
              <a:rPr lang="en-US" altLang="ja-JP" sz="2800" i="1" dirty="0" smtClean="0">
                <a:latin typeface="Times New Roman"/>
                <a:cs typeface="Times New Roman"/>
              </a:rPr>
              <a:t>r</a:t>
            </a:r>
            <a:r>
              <a:rPr lang="en-US" altLang="ja-JP" sz="28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dirty="0">
                <a:latin typeface="Times New Roman"/>
                <a:cs typeface="Times New Roman"/>
              </a:rPr>
              <a:t>= </a:t>
            </a:r>
            <a:r>
              <a:rPr lang="en-US" altLang="ja-JP" sz="2800" i="1" dirty="0">
                <a:latin typeface="Times New Roman"/>
                <a:cs typeface="Times New Roman"/>
              </a:rPr>
              <a:t>O</a:t>
            </a:r>
            <a:r>
              <a:rPr lang="en-US" altLang="ja-JP" sz="2800" dirty="0">
                <a:latin typeface="Times New Roman"/>
                <a:cs typeface="Times New Roman"/>
              </a:rPr>
              <a:t>(</a:t>
            </a:r>
            <a:r>
              <a:rPr lang="en-US" altLang="ja-JP" sz="2800" dirty="0" err="1">
                <a:latin typeface="Times New Roman"/>
                <a:cs typeface="Times New Roman"/>
              </a:rPr>
              <a:t>log</a:t>
            </a:r>
            <a:r>
              <a:rPr lang="en-US" altLang="ja-JP" sz="2800" i="1" baseline="-25000" dirty="0" err="1">
                <a:latin typeface="Times New Roman"/>
                <a:cs typeface="Times New Roman"/>
              </a:rPr>
              <a:t>σ</a:t>
            </a:r>
            <a:r>
              <a:rPr lang="en-US" altLang="ja-JP" sz="2800" i="1" dirty="0" err="1">
                <a:latin typeface="Times New Roman"/>
                <a:cs typeface="Times New Roman"/>
              </a:rPr>
              <a:t>n</a:t>
            </a:r>
            <a:r>
              <a:rPr lang="en-US" altLang="ja-JP" sz="2800" dirty="0" smtClean="0">
                <a:latin typeface="Times New Roman"/>
                <a:cs typeface="Times New Roman"/>
              </a:rPr>
              <a:t>).</a:t>
            </a:r>
            <a:r>
              <a:rPr lang="en-US" altLang="ja-JP" dirty="0"/>
              <a:t> </a:t>
            </a:r>
          </a:p>
          <a:p>
            <a:pPr lvl="1"/>
            <a:r>
              <a:rPr lang="en-US" altLang="ja-JP" dirty="0" smtClean="0">
                <a:latin typeface="+mn-lt"/>
              </a:rPr>
              <a:t>Each block is replaced by a meta-character.</a:t>
            </a:r>
            <a:endParaRPr lang="en-US" altLang="ja-JP" dirty="0">
              <a:latin typeface="+mn-lt"/>
              <a:cs typeface="Times New Roman"/>
            </a:endParaRPr>
          </a:p>
          <a:p>
            <a:pPr>
              <a:defRPr/>
            </a:pPr>
            <a:endParaRPr lang="en-US" altLang="ja-JP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For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>
                <a:latin typeface="+mj-lt"/>
              </a:rPr>
              <a:t>bits of space</a:t>
            </a:r>
            <a:endParaRPr lang="ja-JP" altLang="en-US" dirty="0" smtClean="0">
              <a:latin typeface="+mj-lt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94554" y="4675369"/>
            <a:ext cx="8421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  ………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9" name="直線矢印コネクタ 8"/>
          <p:cNvCxnSpPr/>
          <p:nvPr/>
        </p:nvCxnSpPr>
        <p:spPr bwMode="auto">
          <a:xfrm>
            <a:off x="1759756" y="5304072"/>
            <a:ext cx="117753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99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テキスト ボックス 9"/>
          <p:cNvSpPr txBox="1"/>
          <p:nvPr/>
        </p:nvSpPr>
        <p:spPr>
          <a:xfrm>
            <a:off x="1943058" y="5180965"/>
            <a:ext cx="183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r 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= 3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grpSp>
        <p:nvGrpSpPr>
          <p:cNvPr id="11" name="図形グループ 10"/>
          <p:cNvGrpSpPr/>
          <p:nvPr/>
        </p:nvGrpSpPr>
        <p:grpSpPr>
          <a:xfrm>
            <a:off x="1759756" y="4688463"/>
            <a:ext cx="5493906" cy="459580"/>
            <a:chOff x="1759756" y="4242277"/>
            <a:chExt cx="5493906" cy="459580"/>
          </a:xfrm>
        </p:grpSpPr>
        <p:grpSp>
          <p:nvGrpSpPr>
            <p:cNvPr id="12" name="図形グループ 11"/>
            <p:cNvGrpSpPr/>
            <p:nvPr/>
          </p:nvGrpSpPr>
          <p:grpSpPr>
            <a:xfrm>
              <a:off x="1759756" y="4242277"/>
              <a:ext cx="4773776" cy="459580"/>
              <a:chOff x="1453554" y="3441792"/>
              <a:chExt cx="4773776" cy="459580"/>
            </a:xfrm>
          </p:grpSpPr>
          <p:sp>
            <p:nvSpPr>
              <p:cNvPr id="15" name="正方形/長方形 14"/>
              <p:cNvSpPr/>
              <p:nvPr/>
            </p:nvSpPr>
            <p:spPr bwMode="auto">
              <a:xfrm>
                <a:off x="1453554" y="3457687"/>
                <a:ext cx="4773776" cy="44368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rtlCol="0" anchor="ctr">
                <a:spAutoFit/>
              </a:bodyPr>
              <a:lstStyle/>
              <a:p>
                <a:pPr algn="l"/>
                <a:endParaRPr kumimoji="1" lang="ja-JP" altLang="en-US" b="1" i="1" dirty="0" smtClean="0">
                  <a:solidFill>
                    <a:srgbClr val="FF6600"/>
                  </a:solidFill>
                  <a:latin typeface="Times New Roman" charset="0"/>
                  <a:ea typeface="ＭＳ Ｐ明朝" charset="0"/>
                  <a:cs typeface="ＭＳ Ｐ明朝" charset="0"/>
                </a:endParaRPr>
              </a:p>
            </p:txBody>
          </p:sp>
          <p:cxnSp>
            <p:nvCxnSpPr>
              <p:cNvPr id="16" name="直線コネクタ 15"/>
              <p:cNvCxnSpPr/>
              <p:nvPr/>
            </p:nvCxnSpPr>
            <p:spPr bwMode="auto">
              <a:xfrm>
                <a:off x="5003285" y="3442387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直線コネクタ 16"/>
              <p:cNvCxnSpPr/>
              <p:nvPr/>
            </p:nvCxnSpPr>
            <p:spPr bwMode="auto">
              <a:xfrm>
                <a:off x="3809236" y="3441794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直線コネクタ 17"/>
              <p:cNvCxnSpPr/>
              <p:nvPr/>
            </p:nvCxnSpPr>
            <p:spPr bwMode="auto">
              <a:xfrm>
                <a:off x="2631093" y="3441792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3" name="直線コネクタ 12"/>
            <p:cNvCxnSpPr/>
            <p:nvPr/>
          </p:nvCxnSpPr>
          <p:spPr bwMode="auto">
            <a:xfrm>
              <a:off x="6533532" y="4258172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線コネクタ 13"/>
            <p:cNvCxnSpPr/>
            <p:nvPr/>
          </p:nvCxnSpPr>
          <p:spPr bwMode="auto">
            <a:xfrm>
              <a:off x="6533532" y="4701857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正方形/長方形 18"/>
          <p:cNvSpPr/>
          <p:nvPr/>
        </p:nvSpPr>
        <p:spPr>
          <a:xfrm>
            <a:off x="1759756" y="5733189"/>
            <a:ext cx="6046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400" dirty="0" smtClean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    B         A         B          C      …</a:t>
            </a:r>
            <a:r>
              <a:rPr lang="en-US" altLang="ja-JP" sz="2400" dirty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……</a:t>
            </a:r>
            <a:endParaRPr lang="ja-JP" altLang="en-US" sz="2400" dirty="0">
              <a:solidFill>
                <a:srgbClr val="000000"/>
              </a:solidFill>
              <a:latin typeface="HG丸ｺﾞｼｯｸM-PRO"/>
              <a:ea typeface="HG丸ｺﾞｼｯｸM-PRO"/>
              <a:cs typeface="HG丸ｺﾞｼｯｸM-PRO"/>
            </a:endParaRPr>
          </a:p>
        </p:txBody>
      </p:sp>
      <p:grpSp>
        <p:nvGrpSpPr>
          <p:cNvPr id="20" name="図形グループ 19"/>
          <p:cNvGrpSpPr/>
          <p:nvPr/>
        </p:nvGrpSpPr>
        <p:grpSpPr>
          <a:xfrm>
            <a:off x="1759756" y="5735274"/>
            <a:ext cx="5493906" cy="459580"/>
            <a:chOff x="1759756" y="4242277"/>
            <a:chExt cx="5493906" cy="459580"/>
          </a:xfrm>
        </p:grpSpPr>
        <p:grpSp>
          <p:nvGrpSpPr>
            <p:cNvPr id="21" name="図形グループ 20"/>
            <p:cNvGrpSpPr/>
            <p:nvPr/>
          </p:nvGrpSpPr>
          <p:grpSpPr>
            <a:xfrm>
              <a:off x="1759756" y="4242277"/>
              <a:ext cx="4773776" cy="459580"/>
              <a:chOff x="1453554" y="3441792"/>
              <a:chExt cx="4773776" cy="459580"/>
            </a:xfrm>
          </p:grpSpPr>
          <p:sp>
            <p:nvSpPr>
              <p:cNvPr id="24" name="正方形/長方形 23"/>
              <p:cNvSpPr/>
              <p:nvPr/>
            </p:nvSpPr>
            <p:spPr bwMode="auto">
              <a:xfrm>
                <a:off x="1453554" y="3457687"/>
                <a:ext cx="4773776" cy="44368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rtlCol="0" anchor="ctr">
                <a:spAutoFit/>
              </a:bodyPr>
              <a:lstStyle/>
              <a:p>
                <a:pPr algn="l"/>
                <a:endParaRPr kumimoji="1" lang="ja-JP" altLang="en-US" b="1" i="1" dirty="0" smtClean="0">
                  <a:solidFill>
                    <a:srgbClr val="FF6600"/>
                  </a:solidFill>
                  <a:latin typeface="Times New Roman" charset="0"/>
                  <a:ea typeface="ＭＳ Ｐ明朝" charset="0"/>
                  <a:cs typeface="ＭＳ Ｐ明朝" charset="0"/>
                </a:endParaRPr>
              </a:p>
            </p:txBody>
          </p:sp>
          <p:cxnSp>
            <p:nvCxnSpPr>
              <p:cNvPr id="25" name="直線コネクタ 24"/>
              <p:cNvCxnSpPr/>
              <p:nvPr/>
            </p:nvCxnSpPr>
            <p:spPr bwMode="auto">
              <a:xfrm>
                <a:off x="5003285" y="3442387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直線コネクタ 25"/>
              <p:cNvCxnSpPr/>
              <p:nvPr/>
            </p:nvCxnSpPr>
            <p:spPr bwMode="auto">
              <a:xfrm>
                <a:off x="3809236" y="3441794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直線コネクタ 26"/>
              <p:cNvCxnSpPr/>
              <p:nvPr/>
            </p:nvCxnSpPr>
            <p:spPr bwMode="auto">
              <a:xfrm>
                <a:off x="2631093" y="3441792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2" name="直線コネクタ 21"/>
            <p:cNvCxnSpPr/>
            <p:nvPr/>
          </p:nvCxnSpPr>
          <p:spPr bwMode="auto">
            <a:xfrm>
              <a:off x="6533532" y="4258172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直線コネクタ 22"/>
            <p:cNvCxnSpPr/>
            <p:nvPr/>
          </p:nvCxnSpPr>
          <p:spPr bwMode="auto">
            <a:xfrm>
              <a:off x="6533532" y="4701857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下矢印 27"/>
          <p:cNvSpPr/>
          <p:nvPr/>
        </p:nvSpPr>
        <p:spPr bwMode="auto">
          <a:xfrm>
            <a:off x="3900627" y="5238824"/>
            <a:ext cx="429846" cy="458985"/>
          </a:xfrm>
          <a:prstGeom prst="downArrow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4" name="直線コネクタ 3"/>
          <p:cNvCxnSpPr/>
          <p:nvPr/>
        </p:nvCxnSpPr>
        <p:spPr bwMode="auto">
          <a:xfrm>
            <a:off x="5036815" y="4427931"/>
            <a:ext cx="221684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D64FF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線矢印コネクタ 28"/>
          <p:cNvCxnSpPr/>
          <p:nvPr/>
        </p:nvCxnSpPr>
        <p:spPr bwMode="auto">
          <a:xfrm flipH="1">
            <a:off x="6120990" y="4427931"/>
            <a:ext cx="280897" cy="15171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D64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線矢印コネクタ 30"/>
          <p:cNvCxnSpPr/>
          <p:nvPr/>
        </p:nvCxnSpPr>
        <p:spPr bwMode="auto">
          <a:xfrm flipH="1">
            <a:off x="4903849" y="4427931"/>
            <a:ext cx="923956" cy="15171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D64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0762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+mn-lt"/>
              </a:rPr>
              <a:t>For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of length </a:t>
            </a:r>
            <a:r>
              <a:rPr lang="en-US" altLang="ja-JP" dirty="0">
                <a:latin typeface="+mn-lt"/>
              </a:rPr>
              <a:t>shorter than 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>
                <a:latin typeface="+mn-lt"/>
              </a:rPr>
              <a:t>, we use </a:t>
            </a:r>
            <a:r>
              <a:rPr lang="en-US" altLang="ja-JP" dirty="0">
                <a:latin typeface="+mn-lt"/>
              </a:rPr>
              <a:t>suffix </a:t>
            </a:r>
            <a:r>
              <a:rPr lang="en-US" altLang="ja-JP" dirty="0" err="1" smtClean="0">
                <a:latin typeface="+mn-lt"/>
              </a:rPr>
              <a:t>trie</a:t>
            </a:r>
            <a:r>
              <a:rPr lang="en-US" altLang="ja-JP" dirty="0" smtClean="0">
                <a:latin typeface="+mn-lt"/>
              </a:rPr>
              <a:t> of reversed </a:t>
            </a:r>
            <a:r>
              <a:rPr lang="en-US" altLang="ja-JP" dirty="0" err="1" smtClean="0">
                <a:latin typeface="+mn-lt"/>
              </a:rPr>
              <a:t>subwords</a:t>
            </a:r>
            <a:r>
              <a:rPr lang="en-US" altLang="ja-JP" dirty="0" smtClean="0">
                <a:latin typeface="+mn-lt"/>
              </a:rPr>
              <a:t> of length </a:t>
            </a:r>
            <a:r>
              <a:rPr lang="en-US" altLang="ja-JP" dirty="0" smtClean="0">
                <a:latin typeface="Times New Roman"/>
                <a:cs typeface="Times New Roman"/>
              </a:rPr>
              <a:t>2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/>
              <a:t>.</a:t>
            </a:r>
          </a:p>
          <a:p>
            <a:pPr lvl="1">
              <a:defRPr/>
            </a:pPr>
            <a:r>
              <a:rPr lang="en-US" altLang="ja-JP" dirty="0" smtClean="0">
                <a:latin typeface="+mn-lt"/>
              </a:rPr>
              <a:t>can find </a:t>
            </a:r>
            <a:r>
              <a:rPr lang="en-US" altLang="ja-JP" i="1" dirty="0" smtClean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+mn-lt"/>
              </a:rPr>
              <a:t> in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)</a:t>
            </a:r>
            <a:r>
              <a:rPr lang="en-US" altLang="ja-JP" dirty="0">
                <a:latin typeface="+mn-lt"/>
              </a:rPr>
              <a:t> bits of </a:t>
            </a:r>
            <a:r>
              <a:rPr lang="en-US" altLang="ja-JP" dirty="0" smtClean="0">
                <a:latin typeface="+mn-lt"/>
              </a:rPr>
              <a:t>space and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(|</a:t>
            </a:r>
            <a:r>
              <a:rPr lang="en-US" altLang="ja-JP" i="1" dirty="0" smtClean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Times New Roman"/>
                <a:cs typeface="Times New Roman"/>
              </a:rPr>
              <a:t>|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</a:t>
            </a:r>
            <a:r>
              <a:rPr lang="en-US" altLang="ja-JP" dirty="0" smtClean="0">
                <a:latin typeface="+mn-lt"/>
              </a:rPr>
              <a:t> time</a:t>
            </a:r>
            <a:r>
              <a:rPr lang="en-US" altLang="ja-JP" dirty="0" smtClean="0"/>
              <a:t>.</a:t>
            </a:r>
          </a:p>
          <a:p>
            <a:pPr>
              <a:spcBef>
                <a:spcPts val="1500"/>
              </a:spcBef>
              <a:defRPr/>
            </a:pPr>
            <a:r>
              <a:rPr lang="en-US" altLang="ja-JP" dirty="0">
                <a:latin typeface="+mn-lt"/>
              </a:rPr>
              <a:t>For </a:t>
            </a:r>
            <a:r>
              <a:rPr lang="en-US" altLang="ja-JP" i="1" dirty="0" smtClean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+mn-lt"/>
              </a:rPr>
              <a:t> of length at least </a:t>
            </a:r>
            <a:r>
              <a:rPr lang="en-US" altLang="ja-JP" i="1" dirty="0">
                <a:latin typeface="Times New Roman"/>
                <a:cs typeface="Times New Roman"/>
              </a:rPr>
              <a:t>r</a:t>
            </a:r>
            <a:r>
              <a:rPr lang="en-US" altLang="ja-JP" dirty="0" smtClean="0">
                <a:latin typeface="+mn-lt"/>
              </a:rPr>
              <a:t>, we use suffix tree of reversed blocks (meta-characters).</a:t>
            </a:r>
          </a:p>
          <a:p>
            <a:pPr lvl="1">
              <a:defRPr/>
            </a:pPr>
            <a:r>
              <a:rPr lang="en-US" altLang="ja-JP" dirty="0" smtClean="0">
                <a:latin typeface="+mn-lt"/>
              </a:rPr>
              <a:t>can find </a:t>
            </a:r>
            <a:r>
              <a:rPr lang="en-US" altLang="ja-JP" i="1" dirty="0" smtClean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+mn-lt"/>
              </a:rPr>
              <a:t> in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 log </a:t>
            </a:r>
            <a:r>
              <a:rPr lang="en-US" altLang="ja-JP" i="1" dirty="0" err="1">
                <a:latin typeface="Times New Roman"/>
                <a:cs typeface="Times New Roman"/>
              </a:rPr>
              <a:t>σ</a:t>
            </a:r>
            <a:r>
              <a:rPr lang="en-US" altLang="ja-JP" dirty="0">
                <a:latin typeface="Times New Roman"/>
                <a:cs typeface="Times New Roman"/>
              </a:rPr>
              <a:t>)</a:t>
            </a:r>
            <a:r>
              <a:rPr lang="en-US" altLang="ja-JP" dirty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bits of space and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|f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i="1" dirty="0" smtClean="0">
                <a:latin typeface="Times New Roman"/>
                <a:cs typeface="Times New Roman"/>
              </a:rPr>
              <a:t>| </a:t>
            </a:r>
            <a:r>
              <a:rPr lang="en-US" altLang="ja-JP" dirty="0">
                <a:latin typeface="Times New Roman"/>
                <a:cs typeface="Times New Roman"/>
              </a:rPr>
              <a:t>log</a:t>
            </a:r>
            <a:r>
              <a:rPr lang="en-US" altLang="ja-JP" baseline="30000" dirty="0">
                <a:latin typeface="Times New Roman"/>
                <a:cs typeface="Times New Roman"/>
              </a:rPr>
              <a:t>2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) </a:t>
            </a:r>
            <a:r>
              <a:rPr lang="en-US" altLang="ja-JP" dirty="0">
                <a:latin typeface="+mn-lt"/>
              </a:rPr>
              <a:t>time</a:t>
            </a:r>
            <a:r>
              <a:rPr lang="en-US" altLang="ja-JP" dirty="0" smtClean="0">
                <a:latin typeface="+mn-lt"/>
              </a:rPr>
              <a:t>.</a:t>
            </a:r>
            <a:endParaRPr lang="en-US" altLang="ja-JP" dirty="0">
              <a:latin typeface="+mn-lt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Our online RLZ algorithm </a:t>
            </a:r>
            <a:endParaRPr kumimoji="1" lang="ja-JP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850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4554" y="1666600"/>
            <a:ext cx="8649446" cy="4845580"/>
          </a:xfrm>
        </p:spPr>
        <p:txBody>
          <a:bodyPr/>
          <a:lstStyle/>
          <a:p>
            <a:r>
              <a:rPr lang="en-US" altLang="ja-JP" dirty="0" smtClean="0">
                <a:latin typeface="+mn-lt"/>
              </a:rPr>
              <a:t>LZ factorization was proposed in 1977</a:t>
            </a:r>
            <a:br>
              <a:rPr lang="en-US" altLang="ja-JP" dirty="0" smtClean="0">
                <a:latin typeface="+mn-lt"/>
              </a:rPr>
            </a:br>
            <a:r>
              <a:rPr lang="en-US" altLang="ja-JP" dirty="0" smtClean="0">
                <a:latin typeface="+mn-lt"/>
              </a:rPr>
              <a:t>[</a:t>
            </a:r>
            <a:r>
              <a:rPr lang="en-US" altLang="ja-JP" dirty="0" err="1" smtClean="0">
                <a:latin typeface="+mn-lt"/>
              </a:rPr>
              <a:t>Ziv</a:t>
            </a:r>
            <a:r>
              <a:rPr lang="en-US" altLang="ja-JP" dirty="0" smtClean="0">
                <a:latin typeface="+mn-lt"/>
              </a:rPr>
              <a:t> &amp; Lempel, 1977].</a:t>
            </a:r>
          </a:p>
          <a:p>
            <a:pPr lvl="1"/>
            <a:r>
              <a:rPr lang="en-US" altLang="ja-JP" dirty="0" smtClean="0">
                <a:latin typeface="+mn-lt"/>
              </a:rPr>
              <a:t>data compression etc.</a:t>
            </a:r>
          </a:p>
          <a:p>
            <a:pPr lvl="1"/>
            <a:endParaRPr lang="en-US" altLang="ja-JP" dirty="0" smtClean="0">
              <a:latin typeface="+mn-lt"/>
            </a:endParaRPr>
          </a:p>
          <a:p>
            <a:r>
              <a:rPr lang="en-US" altLang="ja-JP" dirty="0">
                <a:latin typeface="+mn-lt"/>
              </a:rPr>
              <a:t>R</a:t>
            </a:r>
            <a:r>
              <a:rPr lang="en-US" altLang="ja-JP" dirty="0" smtClean="0">
                <a:latin typeface="+mn-lt"/>
              </a:rPr>
              <a:t>eversed LZ factorization (RLZ in short) was proposed in 2009 [</a:t>
            </a:r>
            <a:r>
              <a:rPr lang="en-US" altLang="ja-JP" dirty="0" err="1" smtClean="0">
                <a:latin typeface="+mn-lt"/>
              </a:rPr>
              <a:t>Kolpakov</a:t>
            </a:r>
            <a:r>
              <a:rPr lang="en-US" altLang="ja-JP" dirty="0" smtClean="0">
                <a:latin typeface="+mn-lt"/>
              </a:rPr>
              <a:t> &amp; </a:t>
            </a:r>
            <a:r>
              <a:rPr lang="en-US" altLang="ja-JP" dirty="0" err="1" smtClean="0">
                <a:latin typeface="+mn-lt"/>
              </a:rPr>
              <a:t>Kucherov</a:t>
            </a:r>
            <a:r>
              <a:rPr lang="en-US" altLang="ja-JP" dirty="0" smtClean="0">
                <a:latin typeface="+mn-lt"/>
              </a:rPr>
              <a:t>, 2009].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  <a:latin typeface="+mn-lt"/>
              </a:rPr>
              <a:t>finding gapped palindromes etc.</a:t>
            </a:r>
            <a:endParaRPr lang="en-US" altLang="ja-JP" dirty="0" smtClean="0">
              <a:latin typeface="+mn-lt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n-lt"/>
              </a:rPr>
              <a:t>Background</a:t>
            </a:r>
            <a:endParaRPr kumimoji="1" lang="ja-JP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487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+mn-lt"/>
              </a:rPr>
              <a:t>For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of length </a:t>
            </a:r>
            <a:r>
              <a:rPr lang="en-US" altLang="ja-JP" dirty="0">
                <a:latin typeface="+mn-lt"/>
              </a:rPr>
              <a:t>shorter than 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>
                <a:latin typeface="+mn-lt"/>
              </a:rPr>
              <a:t>, we use </a:t>
            </a:r>
            <a:r>
              <a:rPr lang="en-US" altLang="ja-JP" dirty="0">
                <a:latin typeface="+mn-lt"/>
              </a:rPr>
              <a:t>suffix </a:t>
            </a:r>
            <a:r>
              <a:rPr lang="en-US" altLang="ja-JP" dirty="0" err="1" smtClean="0">
                <a:latin typeface="+mn-lt"/>
              </a:rPr>
              <a:t>trie</a:t>
            </a:r>
            <a:r>
              <a:rPr lang="en-US" altLang="ja-JP" dirty="0" smtClean="0">
                <a:latin typeface="+mn-lt"/>
              </a:rPr>
              <a:t> of reversed </a:t>
            </a:r>
            <a:r>
              <a:rPr lang="en-US" altLang="ja-JP" dirty="0" err="1" smtClean="0">
                <a:latin typeface="+mn-lt"/>
              </a:rPr>
              <a:t>subwords</a:t>
            </a:r>
            <a:r>
              <a:rPr lang="en-US" altLang="ja-JP" dirty="0" smtClean="0">
                <a:latin typeface="+mn-lt"/>
              </a:rPr>
              <a:t> of length </a:t>
            </a:r>
            <a:r>
              <a:rPr lang="en-US" altLang="ja-JP" dirty="0" smtClean="0">
                <a:latin typeface="Times New Roman"/>
                <a:cs typeface="Times New Roman"/>
              </a:rPr>
              <a:t>2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/>
              <a:t>.</a:t>
            </a:r>
          </a:p>
          <a:p>
            <a:pPr lvl="1">
              <a:defRPr/>
            </a:pPr>
            <a:r>
              <a:rPr lang="en-US" altLang="ja-JP" dirty="0" smtClean="0">
                <a:latin typeface="+mn-lt"/>
              </a:rPr>
              <a:t>can find </a:t>
            </a:r>
            <a:r>
              <a:rPr lang="en-US" altLang="ja-JP" i="1" dirty="0" smtClean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+mn-lt"/>
              </a:rPr>
              <a:t> in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)</a:t>
            </a:r>
            <a:r>
              <a:rPr lang="en-US" altLang="ja-JP" dirty="0">
                <a:latin typeface="+mn-lt"/>
              </a:rPr>
              <a:t> bits of </a:t>
            </a:r>
            <a:r>
              <a:rPr lang="en-US" altLang="ja-JP" dirty="0" smtClean="0">
                <a:latin typeface="+mn-lt"/>
              </a:rPr>
              <a:t>space and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(|</a:t>
            </a:r>
            <a:r>
              <a:rPr lang="en-US" altLang="ja-JP" i="1" dirty="0" smtClean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Times New Roman"/>
                <a:cs typeface="Times New Roman"/>
              </a:rPr>
              <a:t>|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</a:t>
            </a:r>
            <a:r>
              <a:rPr lang="en-US" altLang="ja-JP" dirty="0" smtClean="0">
                <a:latin typeface="+mn-lt"/>
              </a:rPr>
              <a:t> time</a:t>
            </a:r>
            <a:r>
              <a:rPr lang="en-US" altLang="ja-JP" dirty="0" smtClean="0"/>
              <a:t>.</a:t>
            </a:r>
          </a:p>
          <a:p>
            <a:pPr>
              <a:spcBef>
                <a:spcPts val="1500"/>
              </a:spcBef>
              <a:defRPr/>
            </a:pPr>
            <a:r>
              <a:rPr lang="en-US" altLang="ja-JP" dirty="0">
                <a:latin typeface="+mn-lt"/>
              </a:rPr>
              <a:t>For </a:t>
            </a:r>
            <a:r>
              <a:rPr lang="en-US" altLang="ja-JP" i="1" dirty="0" smtClean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+mn-lt"/>
              </a:rPr>
              <a:t> of length at least </a:t>
            </a:r>
            <a:r>
              <a:rPr lang="en-US" altLang="ja-JP" i="1" dirty="0">
                <a:latin typeface="Times New Roman"/>
                <a:cs typeface="Times New Roman"/>
              </a:rPr>
              <a:t>r</a:t>
            </a:r>
            <a:r>
              <a:rPr lang="en-US" altLang="ja-JP" dirty="0" smtClean="0">
                <a:latin typeface="+mn-lt"/>
              </a:rPr>
              <a:t>, we use suffix tree of reversed blocks (meta-characters).</a:t>
            </a:r>
          </a:p>
          <a:p>
            <a:pPr lvl="1">
              <a:defRPr/>
            </a:pPr>
            <a:r>
              <a:rPr lang="en-US" altLang="ja-JP" dirty="0" smtClean="0">
                <a:latin typeface="+mn-lt"/>
              </a:rPr>
              <a:t>can find </a:t>
            </a:r>
            <a:r>
              <a:rPr lang="en-US" altLang="ja-JP" i="1" dirty="0" smtClean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+mn-lt"/>
              </a:rPr>
              <a:t> in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 log </a:t>
            </a:r>
            <a:r>
              <a:rPr lang="en-US" altLang="ja-JP" i="1" dirty="0" err="1">
                <a:latin typeface="Times New Roman"/>
                <a:cs typeface="Times New Roman"/>
              </a:rPr>
              <a:t>σ</a:t>
            </a:r>
            <a:r>
              <a:rPr lang="en-US" altLang="ja-JP" dirty="0">
                <a:latin typeface="Times New Roman"/>
                <a:cs typeface="Times New Roman"/>
              </a:rPr>
              <a:t>)</a:t>
            </a:r>
            <a:r>
              <a:rPr lang="en-US" altLang="ja-JP" dirty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bits of space and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|f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i="1" dirty="0" smtClean="0">
                <a:latin typeface="Times New Roman"/>
                <a:cs typeface="Times New Roman"/>
              </a:rPr>
              <a:t>| </a:t>
            </a:r>
            <a:r>
              <a:rPr lang="en-US" altLang="ja-JP" dirty="0">
                <a:latin typeface="Times New Roman"/>
                <a:cs typeface="Times New Roman"/>
              </a:rPr>
              <a:t>log</a:t>
            </a:r>
            <a:r>
              <a:rPr lang="en-US" altLang="ja-JP" baseline="30000" dirty="0">
                <a:latin typeface="Times New Roman"/>
                <a:cs typeface="Times New Roman"/>
              </a:rPr>
              <a:t>2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) </a:t>
            </a:r>
            <a:r>
              <a:rPr lang="en-US" altLang="ja-JP" dirty="0">
                <a:latin typeface="+mn-lt"/>
              </a:rPr>
              <a:t>time</a:t>
            </a:r>
            <a:r>
              <a:rPr lang="en-US" altLang="ja-JP" dirty="0" smtClean="0">
                <a:latin typeface="+mn-lt"/>
              </a:rPr>
              <a:t>.</a:t>
            </a:r>
            <a:endParaRPr lang="en-US" altLang="ja-JP" dirty="0">
              <a:latin typeface="+mn-lt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Our online RLZ algorithm </a:t>
            </a:r>
            <a:endParaRPr kumimoji="1" lang="ja-JP" altLang="en-US" dirty="0">
              <a:latin typeface="+mj-lt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304248" y="4888984"/>
            <a:ext cx="8419906" cy="1461923"/>
            <a:chOff x="304248" y="4924266"/>
            <a:chExt cx="8419906" cy="1461923"/>
          </a:xfrm>
        </p:grpSpPr>
        <p:sp>
          <p:nvSpPr>
            <p:cNvPr id="4" name="コンテンツ プレースホルダー 1"/>
            <p:cNvSpPr txBox="1">
              <a:spLocks/>
            </p:cNvSpPr>
            <p:nvPr/>
          </p:nvSpPr>
          <p:spPr bwMode="auto">
            <a:xfrm>
              <a:off x="494554" y="5305707"/>
              <a:ext cx="8229600" cy="1080482"/>
            </a:xfrm>
            <a:prstGeom prst="rect">
              <a:avLst/>
            </a:prstGeom>
            <a:noFill/>
            <a:ln w="76200" cmpd="tri">
              <a:solidFill>
                <a:schemeClr val="accent2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16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en-US" altLang="ja-JP" sz="2700" dirty="0" smtClean="0">
                  <a:latin typeface="+mn-lt"/>
                </a:rPr>
                <a:t>We can compute RLZ without self-references online in </a:t>
              </a:r>
              <a:r>
                <a:rPr lang="en-US" altLang="ja-JP" sz="2700" i="1" dirty="0">
                  <a:latin typeface="Times New Roman"/>
                  <a:cs typeface="Times New Roman"/>
                </a:rPr>
                <a:t>O</a:t>
              </a:r>
              <a:r>
                <a:rPr lang="en-US" altLang="ja-JP" sz="2700" dirty="0">
                  <a:latin typeface="Times New Roman"/>
                  <a:cs typeface="Times New Roman"/>
                </a:rPr>
                <a:t>(</a:t>
              </a:r>
              <a:r>
                <a:rPr lang="en-US" altLang="ja-JP" sz="2700" i="1" dirty="0">
                  <a:latin typeface="Times New Roman"/>
                  <a:cs typeface="Times New Roman"/>
                </a:rPr>
                <a:t>n</a:t>
              </a:r>
              <a:r>
                <a:rPr lang="en-US" altLang="ja-JP" sz="2700" dirty="0">
                  <a:latin typeface="Times New Roman"/>
                  <a:cs typeface="Times New Roman"/>
                </a:rPr>
                <a:t> log </a:t>
              </a:r>
              <a:r>
                <a:rPr lang="en-US" altLang="ja-JP" sz="2700" i="1" dirty="0" err="1">
                  <a:latin typeface="Times New Roman"/>
                  <a:cs typeface="Times New Roman"/>
                </a:rPr>
                <a:t>σ</a:t>
              </a:r>
              <a:r>
                <a:rPr lang="en-US" altLang="ja-JP" sz="2700" dirty="0">
                  <a:latin typeface="Times New Roman"/>
                  <a:cs typeface="Times New Roman"/>
                </a:rPr>
                <a:t>)</a:t>
              </a:r>
              <a:r>
                <a:rPr lang="en-US" altLang="ja-JP" sz="2700" dirty="0">
                  <a:latin typeface="+mn-lt"/>
                </a:rPr>
                <a:t> </a:t>
              </a:r>
              <a:r>
                <a:rPr lang="en-US" altLang="ja-JP" sz="2700" dirty="0" smtClean="0">
                  <a:latin typeface="+mn-lt"/>
                </a:rPr>
                <a:t>bits of space and </a:t>
              </a:r>
              <a:r>
                <a:rPr lang="en-US" altLang="ja-JP" sz="2700" i="1" dirty="0">
                  <a:latin typeface="Times New Roman"/>
                  <a:cs typeface="Times New Roman"/>
                </a:rPr>
                <a:t>O</a:t>
              </a:r>
              <a:r>
                <a:rPr lang="en-US" altLang="ja-JP" sz="2700" dirty="0" smtClean="0">
                  <a:latin typeface="Times New Roman"/>
                  <a:cs typeface="Times New Roman"/>
                </a:rPr>
                <a:t>(</a:t>
              </a:r>
              <a:r>
                <a:rPr lang="en-US" altLang="ja-JP" sz="2700" i="1" dirty="0">
                  <a:latin typeface="Times New Roman"/>
                  <a:cs typeface="Times New Roman"/>
                </a:rPr>
                <a:t>n</a:t>
              </a:r>
              <a:r>
                <a:rPr lang="en-US" altLang="ja-JP" sz="2700" i="1" dirty="0" smtClean="0">
                  <a:latin typeface="Times New Roman"/>
                  <a:cs typeface="Times New Roman"/>
                </a:rPr>
                <a:t> </a:t>
              </a:r>
              <a:r>
                <a:rPr lang="en-US" altLang="ja-JP" sz="2700" dirty="0">
                  <a:latin typeface="Times New Roman"/>
                  <a:cs typeface="Times New Roman"/>
                </a:rPr>
                <a:t>log</a:t>
              </a:r>
              <a:r>
                <a:rPr lang="en-US" altLang="ja-JP" sz="2700" baseline="30000" dirty="0">
                  <a:latin typeface="Times New Roman"/>
                  <a:cs typeface="Times New Roman"/>
                </a:rPr>
                <a:t>2</a:t>
              </a:r>
              <a:r>
                <a:rPr lang="en-US" altLang="ja-JP" sz="2700" i="1" dirty="0">
                  <a:latin typeface="Times New Roman"/>
                  <a:cs typeface="Times New Roman"/>
                </a:rPr>
                <a:t>n</a:t>
              </a:r>
              <a:r>
                <a:rPr lang="en-US" altLang="ja-JP" sz="2700" dirty="0">
                  <a:latin typeface="Times New Roman"/>
                  <a:cs typeface="Times New Roman"/>
                </a:rPr>
                <a:t>) </a:t>
              </a:r>
              <a:r>
                <a:rPr lang="en-US" altLang="ja-JP" sz="2700" dirty="0" smtClean="0">
                  <a:latin typeface="+mn-lt"/>
                </a:rPr>
                <a:t>time.</a:t>
              </a:r>
              <a:endParaRPr lang="ja-JP" altLang="en-US" sz="2700" dirty="0">
                <a:latin typeface="+mn-lt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04248" y="4924266"/>
              <a:ext cx="1159505" cy="369332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E4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ea typeface="HG丸ｺﾞｼｯｸM-PRO"/>
                  <a:cs typeface="HG丸ｺﾞｼｯｸM-PRO"/>
                </a:rPr>
                <a:t>Theorem</a:t>
              </a:r>
              <a:endParaRPr kumimoji="1" lang="ja-JP" altLang="en-US" b="1" dirty="0">
                <a:ea typeface="HG丸ｺﾞｼｯｸM-PRO"/>
                <a:cs typeface="HG丸ｺﾞｼｯｸM-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00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Outline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4" name="二等辺三角形 3"/>
          <p:cNvSpPr/>
          <p:nvPr/>
        </p:nvSpPr>
        <p:spPr bwMode="auto">
          <a:xfrm rot="5400000">
            <a:off x="176872" y="3328099"/>
            <a:ext cx="340424" cy="327351"/>
          </a:xfrm>
          <a:prstGeom prst="triangle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8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005590"/>
            <a:ext cx="8229600" cy="484558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ja-JP" sz="2400" dirty="0" smtClean="0">
                <a:latin typeface="+mn-lt"/>
              </a:rPr>
              <a:t>Reversed LZ factorization without self-references (RLZ)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ja-JP" sz="2400" dirty="0" smtClean="0">
                <a:latin typeface="+mn-lt"/>
              </a:rPr>
              <a:t>Online RLZ algorithm by </a:t>
            </a:r>
            <a:r>
              <a:rPr lang="en-US" altLang="ja-JP" sz="2400" dirty="0" err="1" smtClean="0">
                <a:latin typeface="+mn-lt"/>
              </a:rPr>
              <a:t>Kolpakov</a:t>
            </a:r>
            <a:r>
              <a:rPr lang="en-US" altLang="ja-JP" sz="2400" dirty="0" smtClean="0">
                <a:latin typeface="+mn-lt"/>
              </a:rPr>
              <a:t> and </a:t>
            </a:r>
            <a:r>
              <a:rPr lang="en-US" altLang="ja-JP" sz="2400" dirty="0" err="1" smtClean="0">
                <a:latin typeface="+mn-lt"/>
              </a:rPr>
              <a:t>Kucherov</a:t>
            </a:r>
            <a:endParaRPr lang="en-US" altLang="ja-JP" sz="2400" dirty="0" smtClean="0">
              <a:latin typeface="+mn-lt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ja-JP" sz="2400" dirty="0">
                <a:latin typeface="+mn-lt"/>
              </a:rPr>
              <a:t>N</a:t>
            </a:r>
            <a:r>
              <a:rPr lang="en-US" altLang="ja-JP" sz="2400" dirty="0" smtClean="0">
                <a:latin typeface="+mn-lt"/>
              </a:rPr>
              <a:t>ew online RLZ algorithm using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O</a:t>
            </a:r>
            <a:r>
              <a:rPr lang="en-US" altLang="ja-JP" sz="2400" dirty="0" smtClean="0">
                <a:latin typeface="Times New Roman"/>
                <a:cs typeface="Times New Roman"/>
              </a:rPr>
              <a:t>(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400" dirty="0" smtClean="0">
                <a:latin typeface="Times New Roman"/>
                <a:cs typeface="Times New Roman"/>
              </a:rPr>
              <a:t> log </a:t>
            </a:r>
            <a:r>
              <a:rPr lang="en-US" altLang="ja-JP" sz="2400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sz="2400" dirty="0" smtClean="0">
                <a:latin typeface="Times New Roman"/>
                <a:cs typeface="Times New Roman"/>
              </a:rPr>
              <a:t>)</a:t>
            </a:r>
            <a:r>
              <a:rPr lang="en-US" altLang="ja-JP" sz="2400" dirty="0" smtClean="0">
                <a:latin typeface="+mn-lt"/>
              </a:rPr>
              <a:t> bits of space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ja-JP" sz="2400" dirty="0">
                <a:latin typeface="+mn-lt"/>
              </a:rPr>
              <a:t>R</a:t>
            </a:r>
            <a:r>
              <a:rPr lang="en-US" altLang="ja-JP" sz="2400" dirty="0" smtClean="0">
                <a:latin typeface="+mn-lt"/>
              </a:rPr>
              <a:t>eversed LZ factorization with self-references (RLZS)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ja-JP" sz="2400" dirty="0">
                <a:latin typeface="+mn-lt"/>
              </a:rPr>
              <a:t>New online </a:t>
            </a:r>
            <a:r>
              <a:rPr lang="en-US" altLang="ja-JP" sz="2400" dirty="0" smtClean="0">
                <a:latin typeface="+mn-lt"/>
              </a:rPr>
              <a:t>RLZS </a:t>
            </a:r>
            <a:r>
              <a:rPr lang="en-US" altLang="ja-JP" sz="2400" dirty="0">
                <a:latin typeface="+mn-lt"/>
              </a:rPr>
              <a:t>algorithm using </a:t>
            </a:r>
            <a:r>
              <a:rPr lang="en-US" altLang="ja-JP" sz="2400" i="1" dirty="0">
                <a:latin typeface="Times New Roman"/>
                <a:cs typeface="Times New Roman"/>
              </a:rPr>
              <a:t>O</a:t>
            </a:r>
            <a:r>
              <a:rPr lang="en-US" altLang="ja-JP" sz="2400" dirty="0">
                <a:latin typeface="Times New Roman"/>
                <a:cs typeface="Times New Roman"/>
              </a:rPr>
              <a:t>(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n </a:t>
            </a:r>
            <a:r>
              <a:rPr lang="en-US" altLang="ja-JP" sz="2400" dirty="0" smtClean="0">
                <a:latin typeface="Times New Roman"/>
                <a:cs typeface="Times New Roman"/>
              </a:rPr>
              <a:t>log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400" dirty="0" smtClean="0">
                <a:latin typeface="Times New Roman"/>
                <a:cs typeface="Times New Roman"/>
              </a:rPr>
              <a:t>)</a:t>
            </a:r>
            <a:r>
              <a:rPr lang="en-US" altLang="ja-JP" sz="2400" dirty="0" smtClean="0">
                <a:latin typeface="+mn-lt"/>
                <a:cs typeface="Times New Roman"/>
              </a:rPr>
              <a:t> </a:t>
            </a:r>
            <a:r>
              <a:rPr lang="en-US" altLang="ja-JP" sz="2400" dirty="0">
                <a:latin typeface="+mn-lt"/>
              </a:rPr>
              <a:t>bits of </a:t>
            </a:r>
            <a:r>
              <a:rPr lang="en-US" altLang="ja-JP" sz="2400" dirty="0" smtClean="0">
                <a:latin typeface="+mn-lt"/>
              </a:rPr>
              <a:t>space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ja-JP" sz="2400" dirty="0">
                <a:latin typeface="+mn-lt"/>
              </a:rPr>
              <a:t>New online </a:t>
            </a:r>
            <a:r>
              <a:rPr lang="en-US" altLang="ja-JP" sz="2400" dirty="0" smtClean="0">
                <a:latin typeface="+mn-lt"/>
              </a:rPr>
              <a:t>RLZS </a:t>
            </a:r>
            <a:r>
              <a:rPr lang="en-US" altLang="ja-JP" sz="2400" dirty="0">
                <a:latin typeface="+mn-lt"/>
              </a:rPr>
              <a:t>algorithm using </a:t>
            </a:r>
            <a:r>
              <a:rPr lang="en-US" altLang="ja-JP" sz="2400" i="1" dirty="0">
                <a:latin typeface="Times New Roman"/>
                <a:cs typeface="Times New Roman"/>
              </a:rPr>
              <a:t>O</a:t>
            </a:r>
            <a:r>
              <a:rPr lang="en-US" altLang="ja-JP" sz="2400" dirty="0">
                <a:latin typeface="Times New Roman"/>
                <a:cs typeface="Times New Roman"/>
              </a:rPr>
              <a:t>(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n </a:t>
            </a:r>
            <a:r>
              <a:rPr lang="en-US" altLang="ja-JP" sz="2400" dirty="0" smtClean="0">
                <a:latin typeface="Times New Roman"/>
                <a:cs typeface="Times New Roman"/>
              </a:rPr>
              <a:t>log </a:t>
            </a:r>
            <a:r>
              <a:rPr lang="en-US" altLang="ja-JP" sz="2400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sz="2400" dirty="0">
                <a:latin typeface="Times New Roman"/>
                <a:cs typeface="Times New Roman"/>
              </a:rPr>
              <a:t>)</a:t>
            </a:r>
            <a:r>
              <a:rPr lang="en-US" altLang="ja-JP" sz="2400" dirty="0">
                <a:latin typeface="+mn-lt"/>
                <a:cs typeface="Times New Roman"/>
              </a:rPr>
              <a:t> </a:t>
            </a:r>
            <a:r>
              <a:rPr lang="en-US" altLang="ja-JP" sz="2400" dirty="0">
                <a:latin typeface="+mn-lt"/>
              </a:rPr>
              <a:t>bits of space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altLang="ja-JP" sz="2400" dirty="0" smtClean="0">
              <a:latin typeface="+mn-lt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1628" y="5435671"/>
            <a:ext cx="3902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n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: the length of input string</a:t>
            </a:r>
          </a:p>
          <a:p>
            <a:r>
              <a:rPr kumimoji="1" lang="en-US" altLang="ja-JP" sz="2400" i="1" dirty="0" err="1" smtClean="0">
                <a:latin typeface="Times New Roman"/>
                <a:cs typeface="Times New Roman"/>
              </a:rPr>
              <a:t>σ</a:t>
            </a:r>
            <a:r>
              <a:rPr kumimoji="1" lang="en-US" altLang="ja-JP" sz="2400" dirty="0" smtClean="0"/>
              <a:t> : the alphabet size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3413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  <a:latin typeface="Arial"/>
              </a:rPr>
              <a:t>LZ factorization </a:t>
            </a:r>
            <a:r>
              <a:rPr lang="en-US" altLang="ja-JP" dirty="0" smtClean="0">
                <a:solidFill>
                  <a:srgbClr val="FF0000"/>
                </a:solidFill>
                <a:latin typeface="Arial"/>
              </a:rPr>
              <a:t>with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self-references</a:t>
            </a:r>
            <a:endParaRPr kumimoji="1" lang="ja-JP" altLang="en-US" dirty="0"/>
          </a:p>
        </p:txBody>
      </p:sp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599"/>
            <a:ext cx="8649446" cy="311937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+mn-lt"/>
              </a:rPr>
              <a:t>LZ factorization 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with</a:t>
            </a:r>
            <a:r>
              <a:rPr lang="en-US" altLang="ja-JP" dirty="0" smtClean="0">
                <a:latin typeface="+mn-lt"/>
              </a:rPr>
              <a:t> self-references of string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 smtClean="0">
                <a:latin typeface="+mn-lt"/>
              </a:rPr>
              <a:t> of length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is a factorization</a:t>
            </a:r>
            <a:r>
              <a:rPr lang="en-US" altLang="ja-JP" i="1" dirty="0">
                <a:latin typeface="+mn-lt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,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dirty="0">
                <a:latin typeface="Times New Roman"/>
                <a:cs typeface="Times New Roman"/>
              </a:rPr>
              <a:t>,</a:t>
            </a:r>
            <a:r>
              <a:rPr lang="en-US" altLang="ja-JP" i="1" dirty="0">
                <a:latin typeface="Times New Roman"/>
                <a:cs typeface="Times New Roman"/>
              </a:rPr>
              <a:t>...</a:t>
            </a:r>
            <a:r>
              <a:rPr lang="en-US" altLang="ja-JP" i="1" dirty="0" smtClean="0">
                <a:latin typeface="Times New Roman"/>
                <a:cs typeface="Times New Roman"/>
              </a:rPr>
              <a:t>,t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m</a:t>
            </a:r>
            <a:r>
              <a:rPr lang="en-US" altLang="ja-JP" dirty="0" smtClean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such that</a:t>
            </a:r>
          </a:p>
          <a:p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w </a:t>
            </a:r>
            <a:r>
              <a:rPr lang="en-US" altLang="ja-JP" i="1" dirty="0">
                <a:latin typeface="Times New Roman"/>
                <a:cs typeface="Times New Roman"/>
              </a:rPr>
              <a:t>= 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i="1" dirty="0" smtClean="0">
                <a:latin typeface="Times New Roman"/>
                <a:cs typeface="Times New Roman"/>
              </a:rPr>
              <a:t>…t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m</a:t>
            </a:r>
            <a:endParaRPr lang="en-US" altLang="ja-JP" i="1" baseline="-25000" dirty="0">
              <a:latin typeface="Times New Roman"/>
              <a:cs typeface="Times New Roman"/>
            </a:endParaRPr>
          </a:p>
          <a:p>
            <a:r>
              <a:rPr lang="en-US" altLang="ja-JP" i="1" baseline="-25000" dirty="0" smtClean="0"/>
              <a:t>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is the longest non-empty prefix </a:t>
            </a:r>
            <a:r>
              <a:rPr lang="en-US" altLang="ja-JP" dirty="0" smtClean="0">
                <a:latin typeface="+mn-lt"/>
              </a:rPr>
              <a:t>of </a:t>
            </a:r>
            <a:br>
              <a:rPr lang="en-US" altLang="ja-JP" dirty="0" smtClean="0">
                <a:latin typeface="+mn-lt"/>
              </a:rPr>
            </a:b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</a:t>
            </a:r>
            <a:r>
              <a:rPr lang="en-US" altLang="ja-JP" dirty="0" smtClean="0">
                <a:latin typeface="Times New Roman"/>
                <a:cs typeface="Times New Roman"/>
              </a:rPr>
              <a:t>|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|+1..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]</a:t>
            </a:r>
            <a:r>
              <a:rPr lang="en-US" altLang="ja-JP" dirty="0">
                <a:latin typeface="+mn-lt"/>
              </a:rPr>
              <a:t> that is also </a:t>
            </a:r>
            <a:r>
              <a:rPr lang="en-US" altLang="ja-JP" dirty="0" smtClean="0">
                <a:latin typeface="+mn-lt"/>
              </a:rPr>
              <a:t>a substring of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/>
            </a:r>
            <a:br>
              <a:rPr lang="en-US" altLang="ja-JP" dirty="0" smtClean="0">
                <a:latin typeface="+mn-lt"/>
              </a:rPr>
            </a:b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[1.. |</a:t>
            </a:r>
            <a:r>
              <a:rPr lang="en-US" altLang="ja-JP" i="1" dirty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err="1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Times New Roman"/>
                <a:cs typeface="Times New Roman"/>
              </a:rPr>
              <a:t>|-1]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if such exists</a:t>
            </a:r>
          </a:p>
          <a:p>
            <a:r>
              <a:rPr lang="en-US" altLang="ja-JP" dirty="0"/>
              <a:t>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dirty="0">
                <a:latin typeface="Times New Roman"/>
                <a:cs typeface="Times New Roman"/>
              </a:rPr>
              <a:t>= </a:t>
            </a:r>
            <a:r>
              <a:rPr lang="en-US" altLang="ja-JP" i="1" dirty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</a:t>
            </a:r>
            <a:r>
              <a:rPr lang="en-US" altLang="ja-JP" dirty="0" smtClean="0">
                <a:latin typeface="Times New Roman"/>
                <a:cs typeface="Times New Roman"/>
              </a:rPr>
              <a:t>|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|+1]</a:t>
            </a:r>
            <a:r>
              <a:rPr lang="en-US" altLang="ja-JP" dirty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otherwise</a:t>
            </a:r>
            <a:r>
              <a:rPr lang="en-US" altLang="ja-JP" dirty="0"/>
              <a:t>.</a:t>
            </a:r>
          </a:p>
        </p:txBody>
      </p:sp>
      <p:grpSp>
        <p:nvGrpSpPr>
          <p:cNvPr id="5" name="図形グループ 4"/>
          <p:cNvGrpSpPr/>
          <p:nvPr/>
        </p:nvGrpSpPr>
        <p:grpSpPr>
          <a:xfrm>
            <a:off x="939203" y="4363606"/>
            <a:ext cx="8018837" cy="562502"/>
            <a:chOff x="4662761" y="3565074"/>
            <a:chExt cx="8018837" cy="562502"/>
          </a:xfrm>
        </p:grpSpPr>
        <p:cxnSp>
          <p:nvCxnSpPr>
            <p:cNvPr id="6" name="直線コネクタ 5"/>
            <p:cNvCxnSpPr/>
            <p:nvPr/>
          </p:nvCxnSpPr>
          <p:spPr bwMode="auto">
            <a:xfrm>
              <a:off x="4662761" y="3735296"/>
              <a:ext cx="239362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テキスト ボックス 6"/>
            <p:cNvSpPr txBox="1"/>
            <p:nvPr/>
          </p:nvSpPr>
          <p:spPr>
            <a:xfrm>
              <a:off x="9818942" y="3565074"/>
              <a:ext cx="2727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0000"/>
                  </a:solidFill>
                  <a:latin typeface="HG丸ｺﾞｼｯｸM-PRO"/>
                  <a:ea typeface="HG丸ｺﾞｼｯｸM-PRO"/>
                  <a:cs typeface="HG丸ｺﾞｼｯｸM-PRO"/>
                </a:rPr>
                <a:t>self-reference</a:t>
              </a:r>
              <a:endParaRPr kumimoji="1" lang="ja-JP" altLang="en-US" sz="2800" dirty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  <p:sp>
          <p:nvSpPr>
            <p:cNvPr id="8" name="円形吹き出し 7"/>
            <p:cNvSpPr/>
            <p:nvPr/>
          </p:nvSpPr>
          <p:spPr bwMode="auto">
            <a:xfrm>
              <a:off x="9486842" y="3604356"/>
              <a:ext cx="3194756" cy="523220"/>
            </a:xfrm>
            <a:prstGeom prst="wedgeEllipseCallout">
              <a:avLst>
                <a:gd name="adj1" fmla="val -126141"/>
                <a:gd name="adj2" fmla="val -48169"/>
              </a:avLst>
            </a:prstGeom>
            <a:noFill/>
            <a:ln w="1905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tlCol="0" anchor="ctr">
              <a:spAutoFit/>
            </a:bodyPr>
            <a:lstStyle/>
            <a:p>
              <a:pPr algn="l"/>
              <a:endParaRPr kumimoji="1" lang="ja-JP" altLang="en-US" b="1" i="1" dirty="0" smtClean="0">
                <a:solidFill>
                  <a:srgbClr val="FF6600"/>
                </a:solidFill>
                <a:latin typeface="Times New Roman" charset="0"/>
                <a:ea typeface="ＭＳ Ｐ明朝" charset="0"/>
                <a:cs typeface="ＭＳ Ｐ明朝" charset="0"/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5767010" y="732255"/>
            <a:ext cx="3007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[</a:t>
            </a:r>
            <a:r>
              <a:rPr lang="en-US" altLang="ja-JP" sz="2400" kern="0" dirty="0" err="1" smtClean="0">
                <a:solidFill>
                  <a:srgbClr val="000000"/>
                </a:solidFill>
                <a:ea typeface="HG丸ｺﾞｼｯｸM-PRO"/>
                <a:cs typeface="Times New Roman"/>
              </a:rPr>
              <a:t>Ziv</a:t>
            </a:r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 &amp; Lempel, </a:t>
            </a:r>
            <a:r>
              <a:rPr lang="en-US" altLang="ja-JP" sz="2400" kern="0" dirty="0">
                <a:solidFill>
                  <a:srgbClr val="000000"/>
                </a:solidFill>
                <a:ea typeface="HG丸ｺﾞｼｯｸM-PRO"/>
                <a:cs typeface="Times New Roman"/>
              </a:rPr>
              <a:t>1977]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649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  <a:latin typeface="Arial"/>
              </a:rPr>
              <a:t>LZ factorization </a:t>
            </a:r>
            <a:r>
              <a:rPr lang="en-US" altLang="ja-JP" dirty="0" smtClean="0">
                <a:solidFill>
                  <a:srgbClr val="FF0000"/>
                </a:solidFill>
                <a:latin typeface="Arial"/>
              </a:rPr>
              <a:t>with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self-references</a:t>
            </a:r>
            <a:endParaRPr kumimoji="1" lang="ja-JP" altLang="en-US" dirty="0"/>
          </a:p>
        </p:txBody>
      </p:sp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599"/>
            <a:ext cx="8649446" cy="311937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+mn-lt"/>
              </a:rPr>
              <a:t>LZ factorization 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with</a:t>
            </a:r>
            <a:r>
              <a:rPr lang="en-US" altLang="ja-JP" dirty="0" smtClean="0">
                <a:latin typeface="+mn-lt"/>
              </a:rPr>
              <a:t> self-references of string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 smtClean="0">
                <a:latin typeface="+mn-lt"/>
              </a:rPr>
              <a:t> of length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is a factorization</a:t>
            </a:r>
            <a:r>
              <a:rPr lang="en-US" altLang="ja-JP" i="1" dirty="0">
                <a:latin typeface="+mn-lt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,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dirty="0">
                <a:latin typeface="Times New Roman"/>
                <a:cs typeface="Times New Roman"/>
              </a:rPr>
              <a:t>,</a:t>
            </a:r>
            <a:r>
              <a:rPr lang="en-US" altLang="ja-JP" i="1" dirty="0">
                <a:latin typeface="Times New Roman"/>
                <a:cs typeface="Times New Roman"/>
              </a:rPr>
              <a:t>...</a:t>
            </a:r>
            <a:r>
              <a:rPr lang="en-US" altLang="ja-JP" i="1" dirty="0" smtClean="0">
                <a:latin typeface="Times New Roman"/>
                <a:cs typeface="Times New Roman"/>
              </a:rPr>
              <a:t>,t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m</a:t>
            </a:r>
            <a:r>
              <a:rPr lang="en-US" altLang="ja-JP" dirty="0" smtClean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such that</a:t>
            </a:r>
          </a:p>
          <a:p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w </a:t>
            </a:r>
            <a:r>
              <a:rPr lang="en-US" altLang="ja-JP" i="1" dirty="0">
                <a:latin typeface="Times New Roman"/>
                <a:cs typeface="Times New Roman"/>
              </a:rPr>
              <a:t>= 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i="1" dirty="0" smtClean="0">
                <a:latin typeface="Times New Roman"/>
                <a:cs typeface="Times New Roman"/>
              </a:rPr>
              <a:t>…t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m</a:t>
            </a:r>
            <a:endParaRPr lang="en-US" altLang="ja-JP" i="1" baseline="-25000" dirty="0">
              <a:latin typeface="Times New Roman"/>
              <a:cs typeface="Times New Roman"/>
            </a:endParaRPr>
          </a:p>
          <a:p>
            <a:r>
              <a:rPr lang="en-US" altLang="ja-JP" i="1" baseline="-25000" dirty="0" smtClean="0"/>
              <a:t>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is the longest non-empty prefix </a:t>
            </a:r>
            <a:r>
              <a:rPr lang="en-US" altLang="ja-JP" dirty="0" smtClean="0">
                <a:latin typeface="+mn-lt"/>
              </a:rPr>
              <a:t>of </a:t>
            </a:r>
            <a:br>
              <a:rPr lang="en-US" altLang="ja-JP" dirty="0" smtClean="0">
                <a:latin typeface="+mn-lt"/>
              </a:rPr>
            </a:b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</a:t>
            </a:r>
            <a:r>
              <a:rPr lang="en-US" altLang="ja-JP" dirty="0" smtClean="0">
                <a:latin typeface="Times New Roman"/>
                <a:cs typeface="Times New Roman"/>
              </a:rPr>
              <a:t>|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|+1..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]</a:t>
            </a:r>
            <a:r>
              <a:rPr lang="en-US" altLang="ja-JP" dirty="0">
                <a:latin typeface="+mn-lt"/>
              </a:rPr>
              <a:t> that is also </a:t>
            </a:r>
            <a:r>
              <a:rPr lang="en-US" altLang="ja-JP" dirty="0" smtClean="0">
                <a:latin typeface="+mn-lt"/>
              </a:rPr>
              <a:t>a substring of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/>
            </a:r>
            <a:br>
              <a:rPr lang="en-US" altLang="ja-JP" dirty="0" smtClean="0">
                <a:latin typeface="+mn-lt"/>
              </a:rPr>
            </a:b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[1.. |</a:t>
            </a:r>
            <a:r>
              <a:rPr lang="en-US" altLang="ja-JP" i="1" dirty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err="1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Times New Roman"/>
                <a:cs typeface="Times New Roman"/>
              </a:rPr>
              <a:t>|-1]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if such exists</a:t>
            </a:r>
          </a:p>
          <a:p>
            <a:r>
              <a:rPr lang="en-US" altLang="ja-JP" dirty="0"/>
              <a:t>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dirty="0">
                <a:latin typeface="Times New Roman"/>
                <a:cs typeface="Times New Roman"/>
              </a:rPr>
              <a:t>= </a:t>
            </a:r>
            <a:r>
              <a:rPr lang="en-US" altLang="ja-JP" i="1" dirty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</a:t>
            </a:r>
            <a:r>
              <a:rPr lang="en-US" altLang="ja-JP" dirty="0" smtClean="0">
                <a:latin typeface="Times New Roman"/>
                <a:cs typeface="Times New Roman"/>
              </a:rPr>
              <a:t>|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|+1]</a:t>
            </a:r>
            <a:r>
              <a:rPr lang="en-US" altLang="ja-JP" dirty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otherwise</a:t>
            </a:r>
            <a:r>
              <a:rPr lang="en-US" altLang="ja-JP" dirty="0"/>
              <a:t>.</a:t>
            </a:r>
          </a:p>
        </p:txBody>
      </p:sp>
      <p:grpSp>
        <p:nvGrpSpPr>
          <p:cNvPr id="5" name="図形グループ 4"/>
          <p:cNvGrpSpPr/>
          <p:nvPr/>
        </p:nvGrpSpPr>
        <p:grpSpPr>
          <a:xfrm>
            <a:off x="939203" y="4363606"/>
            <a:ext cx="8018837" cy="562502"/>
            <a:chOff x="4662761" y="3565074"/>
            <a:chExt cx="8018837" cy="562502"/>
          </a:xfrm>
        </p:grpSpPr>
        <p:cxnSp>
          <p:nvCxnSpPr>
            <p:cNvPr id="6" name="直線コネクタ 5"/>
            <p:cNvCxnSpPr/>
            <p:nvPr/>
          </p:nvCxnSpPr>
          <p:spPr bwMode="auto">
            <a:xfrm>
              <a:off x="4662761" y="3735296"/>
              <a:ext cx="239362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テキスト ボックス 6"/>
            <p:cNvSpPr txBox="1"/>
            <p:nvPr/>
          </p:nvSpPr>
          <p:spPr>
            <a:xfrm>
              <a:off x="9818942" y="3565074"/>
              <a:ext cx="2727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0000"/>
                  </a:solidFill>
                  <a:latin typeface="HG丸ｺﾞｼｯｸM-PRO"/>
                  <a:ea typeface="HG丸ｺﾞｼｯｸM-PRO"/>
                  <a:cs typeface="HG丸ｺﾞｼｯｸM-PRO"/>
                </a:rPr>
                <a:t>self-reference</a:t>
              </a:r>
              <a:endParaRPr kumimoji="1" lang="ja-JP" altLang="en-US" sz="2800" dirty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  <p:sp>
          <p:nvSpPr>
            <p:cNvPr id="8" name="円形吹き出し 7"/>
            <p:cNvSpPr/>
            <p:nvPr/>
          </p:nvSpPr>
          <p:spPr bwMode="auto">
            <a:xfrm>
              <a:off x="9486842" y="3604356"/>
              <a:ext cx="3194756" cy="523220"/>
            </a:xfrm>
            <a:prstGeom prst="wedgeEllipseCallout">
              <a:avLst>
                <a:gd name="adj1" fmla="val -126141"/>
                <a:gd name="adj2" fmla="val -48169"/>
              </a:avLst>
            </a:prstGeom>
            <a:noFill/>
            <a:ln w="1905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tlCol="0" anchor="ctr">
              <a:spAutoFit/>
            </a:bodyPr>
            <a:lstStyle/>
            <a:p>
              <a:pPr algn="l"/>
              <a:endParaRPr kumimoji="1" lang="ja-JP" altLang="en-US" b="1" i="1" dirty="0" smtClean="0">
                <a:solidFill>
                  <a:srgbClr val="FF6600"/>
                </a:solidFill>
                <a:latin typeface="Times New Roman" charset="0"/>
                <a:ea typeface="ＭＳ Ｐ明朝" charset="0"/>
                <a:cs typeface="ＭＳ Ｐ明朝" charset="0"/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5767010" y="732255"/>
            <a:ext cx="3007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[</a:t>
            </a:r>
            <a:r>
              <a:rPr lang="en-US" altLang="ja-JP" sz="2400" kern="0" dirty="0" err="1" smtClean="0">
                <a:solidFill>
                  <a:srgbClr val="000000"/>
                </a:solidFill>
                <a:ea typeface="HG丸ｺﾞｼｯｸM-PRO"/>
                <a:cs typeface="Times New Roman"/>
              </a:rPr>
              <a:t>Ziv</a:t>
            </a:r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 &amp; Lempel, </a:t>
            </a:r>
            <a:r>
              <a:rPr lang="en-US" altLang="ja-JP" sz="2400" kern="0" dirty="0">
                <a:solidFill>
                  <a:srgbClr val="000000"/>
                </a:solidFill>
                <a:ea typeface="HG丸ｺﾞｼｯｸM-PRO"/>
                <a:cs typeface="Times New Roman"/>
              </a:rPr>
              <a:t>1977]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94554" y="5395712"/>
            <a:ext cx="6085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11281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540173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1783724" y="4962381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t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14" name="正方形/長方形 13"/>
          <p:cNvSpPr/>
          <p:nvPr/>
        </p:nvSpPr>
        <p:spPr>
          <a:xfrm>
            <a:off x="2163614" y="4962381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t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cxnSp>
        <p:nvCxnSpPr>
          <p:cNvPr id="15" name="直線矢印コネクタ 14"/>
          <p:cNvCxnSpPr/>
          <p:nvPr/>
        </p:nvCxnSpPr>
        <p:spPr bwMode="auto">
          <a:xfrm>
            <a:off x="2582027" y="5939219"/>
            <a:ext cx="37711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線コネクタ 15"/>
          <p:cNvCxnSpPr/>
          <p:nvPr/>
        </p:nvCxnSpPr>
        <p:spPr>
          <a:xfrm>
            <a:off x="2923206" y="548560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2549836" y="4962381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t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  <p:cxnSp>
        <p:nvCxnSpPr>
          <p:cNvPr id="18" name="直線矢印コネクタ 17"/>
          <p:cNvCxnSpPr/>
          <p:nvPr/>
        </p:nvCxnSpPr>
        <p:spPr bwMode="auto">
          <a:xfrm>
            <a:off x="2124795" y="5939219"/>
            <a:ext cx="37711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737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  <a:latin typeface="Arial"/>
              </a:rPr>
              <a:t>LZ factorization </a:t>
            </a:r>
            <a:r>
              <a:rPr lang="en-US" altLang="ja-JP" dirty="0" smtClean="0">
                <a:solidFill>
                  <a:srgbClr val="FF0000"/>
                </a:solidFill>
                <a:latin typeface="Arial"/>
              </a:rPr>
              <a:t>with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self-references</a:t>
            </a:r>
            <a:endParaRPr kumimoji="1" lang="ja-JP" altLang="en-US" dirty="0"/>
          </a:p>
        </p:txBody>
      </p:sp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599"/>
            <a:ext cx="8649446" cy="311937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+mn-lt"/>
              </a:rPr>
              <a:t>LZ factorization 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with</a:t>
            </a:r>
            <a:r>
              <a:rPr lang="en-US" altLang="ja-JP" dirty="0" smtClean="0">
                <a:latin typeface="+mn-lt"/>
              </a:rPr>
              <a:t> self-references of string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 smtClean="0">
                <a:latin typeface="+mn-lt"/>
              </a:rPr>
              <a:t> of length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is a factorization</a:t>
            </a:r>
            <a:r>
              <a:rPr lang="en-US" altLang="ja-JP" i="1" dirty="0">
                <a:latin typeface="+mn-lt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,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dirty="0">
                <a:latin typeface="Times New Roman"/>
                <a:cs typeface="Times New Roman"/>
              </a:rPr>
              <a:t>,</a:t>
            </a:r>
            <a:r>
              <a:rPr lang="en-US" altLang="ja-JP" i="1" dirty="0">
                <a:latin typeface="Times New Roman"/>
                <a:cs typeface="Times New Roman"/>
              </a:rPr>
              <a:t>...</a:t>
            </a:r>
            <a:r>
              <a:rPr lang="en-US" altLang="ja-JP" i="1" dirty="0" smtClean="0">
                <a:latin typeface="Times New Roman"/>
                <a:cs typeface="Times New Roman"/>
              </a:rPr>
              <a:t>,t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m</a:t>
            </a:r>
            <a:r>
              <a:rPr lang="en-US" altLang="ja-JP" dirty="0" smtClean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such that</a:t>
            </a:r>
          </a:p>
          <a:p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w </a:t>
            </a:r>
            <a:r>
              <a:rPr lang="en-US" altLang="ja-JP" i="1" dirty="0">
                <a:latin typeface="Times New Roman"/>
                <a:cs typeface="Times New Roman"/>
              </a:rPr>
              <a:t>= 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i="1" dirty="0" smtClean="0">
                <a:latin typeface="Times New Roman"/>
                <a:cs typeface="Times New Roman"/>
              </a:rPr>
              <a:t>…t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m</a:t>
            </a:r>
            <a:endParaRPr lang="en-US" altLang="ja-JP" i="1" baseline="-25000" dirty="0">
              <a:latin typeface="Times New Roman"/>
              <a:cs typeface="Times New Roman"/>
            </a:endParaRPr>
          </a:p>
          <a:p>
            <a:r>
              <a:rPr lang="en-US" altLang="ja-JP" i="1" baseline="-25000" dirty="0" smtClean="0"/>
              <a:t>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is the longest non-empty prefix </a:t>
            </a:r>
            <a:r>
              <a:rPr lang="en-US" altLang="ja-JP" dirty="0" smtClean="0">
                <a:latin typeface="+mn-lt"/>
              </a:rPr>
              <a:t>of </a:t>
            </a:r>
            <a:br>
              <a:rPr lang="en-US" altLang="ja-JP" dirty="0" smtClean="0">
                <a:latin typeface="+mn-lt"/>
              </a:rPr>
            </a:b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</a:t>
            </a:r>
            <a:r>
              <a:rPr lang="en-US" altLang="ja-JP" dirty="0" smtClean="0">
                <a:latin typeface="Times New Roman"/>
                <a:cs typeface="Times New Roman"/>
              </a:rPr>
              <a:t>|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|+1..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]</a:t>
            </a:r>
            <a:r>
              <a:rPr lang="en-US" altLang="ja-JP" dirty="0">
                <a:latin typeface="+mn-lt"/>
              </a:rPr>
              <a:t> that is also </a:t>
            </a:r>
            <a:r>
              <a:rPr lang="en-US" altLang="ja-JP" dirty="0" smtClean="0">
                <a:latin typeface="+mn-lt"/>
              </a:rPr>
              <a:t>a substring of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/>
            </a:r>
            <a:br>
              <a:rPr lang="en-US" altLang="ja-JP" dirty="0" smtClean="0">
                <a:latin typeface="+mn-lt"/>
              </a:rPr>
            </a:b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[1.. |</a:t>
            </a:r>
            <a:r>
              <a:rPr lang="en-US" altLang="ja-JP" i="1" dirty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err="1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Times New Roman"/>
                <a:cs typeface="Times New Roman"/>
              </a:rPr>
              <a:t>|-1]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if such exists</a:t>
            </a:r>
          </a:p>
          <a:p>
            <a:r>
              <a:rPr lang="en-US" altLang="ja-JP" dirty="0"/>
              <a:t>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dirty="0">
                <a:latin typeface="Times New Roman"/>
                <a:cs typeface="Times New Roman"/>
              </a:rPr>
              <a:t>= </a:t>
            </a:r>
            <a:r>
              <a:rPr lang="en-US" altLang="ja-JP" i="1" dirty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</a:t>
            </a:r>
            <a:r>
              <a:rPr lang="en-US" altLang="ja-JP" dirty="0" smtClean="0">
                <a:latin typeface="Times New Roman"/>
                <a:cs typeface="Times New Roman"/>
              </a:rPr>
              <a:t>|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|+1]</a:t>
            </a:r>
            <a:r>
              <a:rPr lang="en-US" altLang="ja-JP" dirty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otherwise</a:t>
            </a:r>
            <a:r>
              <a:rPr lang="en-US" altLang="ja-JP" dirty="0"/>
              <a:t>.</a:t>
            </a:r>
          </a:p>
        </p:txBody>
      </p:sp>
      <p:grpSp>
        <p:nvGrpSpPr>
          <p:cNvPr id="5" name="図形グループ 4"/>
          <p:cNvGrpSpPr/>
          <p:nvPr/>
        </p:nvGrpSpPr>
        <p:grpSpPr>
          <a:xfrm>
            <a:off x="939203" y="4363606"/>
            <a:ext cx="8018837" cy="562502"/>
            <a:chOff x="4662761" y="3565074"/>
            <a:chExt cx="8018837" cy="562502"/>
          </a:xfrm>
        </p:grpSpPr>
        <p:cxnSp>
          <p:nvCxnSpPr>
            <p:cNvPr id="6" name="直線コネクタ 5"/>
            <p:cNvCxnSpPr/>
            <p:nvPr/>
          </p:nvCxnSpPr>
          <p:spPr bwMode="auto">
            <a:xfrm>
              <a:off x="4662761" y="3735296"/>
              <a:ext cx="239362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テキスト ボックス 6"/>
            <p:cNvSpPr txBox="1"/>
            <p:nvPr/>
          </p:nvSpPr>
          <p:spPr>
            <a:xfrm>
              <a:off x="9818942" y="3565074"/>
              <a:ext cx="2727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0000"/>
                  </a:solidFill>
                  <a:latin typeface="HG丸ｺﾞｼｯｸM-PRO"/>
                  <a:ea typeface="HG丸ｺﾞｼｯｸM-PRO"/>
                  <a:cs typeface="HG丸ｺﾞｼｯｸM-PRO"/>
                </a:rPr>
                <a:t>self-reference</a:t>
              </a:r>
              <a:endParaRPr kumimoji="1" lang="ja-JP" altLang="en-US" sz="2800" dirty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  <p:sp>
          <p:nvSpPr>
            <p:cNvPr id="8" name="円形吹き出し 7"/>
            <p:cNvSpPr/>
            <p:nvPr/>
          </p:nvSpPr>
          <p:spPr bwMode="auto">
            <a:xfrm>
              <a:off x="9486842" y="3604356"/>
              <a:ext cx="3194756" cy="523220"/>
            </a:xfrm>
            <a:prstGeom prst="wedgeEllipseCallout">
              <a:avLst>
                <a:gd name="adj1" fmla="val -126141"/>
                <a:gd name="adj2" fmla="val -48169"/>
              </a:avLst>
            </a:prstGeom>
            <a:noFill/>
            <a:ln w="1905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tlCol="0" anchor="ctr">
              <a:spAutoFit/>
            </a:bodyPr>
            <a:lstStyle/>
            <a:p>
              <a:pPr algn="l"/>
              <a:endParaRPr kumimoji="1" lang="ja-JP" altLang="en-US" b="1" i="1" dirty="0" smtClean="0">
                <a:solidFill>
                  <a:srgbClr val="FF6600"/>
                </a:solidFill>
                <a:latin typeface="Times New Roman" charset="0"/>
                <a:ea typeface="ＭＳ Ｐ明朝" charset="0"/>
                <a:cs typeface="ＭＳ Ｐ明朝" charset="0"/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5767010" y="732255"/>
            <a:ext cx="3007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[</a:t>
            </a:r>
            <a:r>
              <a:rPr lang="en-US" altLang="ja-JP" sz="2400" kern="0" dirty="0" err="1" smtClean="0">
                <a:solidFill>
                  <a:srgbClr val="000000"/>
                </a:solidFill>
                <a:ea typeface="HG丸ｺﾞｼｯｸM-PRO"/>
                <a:cs typeface="Times New Roman"/>
              </a:rPr>
              <a:t>Ziv</a:t>
            </a:r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 &amp; Lempel, </a:t>
            </a:r>
            <a:r>
              <a:rPr lang="en-US" altLang="ja-JP" sz="2400" kern="0" dirty="0">
                <a:solidFill>
                  <a:srgbClr val="000000"/>
                </a:solidFill>
                <a:ea typeface="HG丸ｺﾞｼｯｸM-PRO"/>
                <a:cs typeface="Times New Roman"/>
              </a:rPr>
              <a:t>1977]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94554" y="5395712"/>
            <a:ext cx="6085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11281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540173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1783724" y="4962381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t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14" name="正方形/長方形 13"/>
          <p:cNvSpPr/>
          <p:nvPr/>
        </p:nvSpPr>
        <p:spPr>
          <a:xfrm>
            <a:off x="2163614" y="4962381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t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cxnSp>
        <p:nvCxnSpPr>
          <p:cNvPr id="15" name="直線矢印コネクタ 14"/>
          <p:cNvCxnSpPr/>
          <p:nvPr/>
        </p:nvCxnSpPr>
        <p:spPr bwMode="auto">
          <a:xfrm>
            <a:off x="2998839" y="5956557"/>
            <a:ext cx="37711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線コネクタ 15"/>
          <p:cNvCxnSpPr/>
          <p:nvPr/>
        </p:nvCxnSpPr>
        <p:spPr>
          <a:xfrm>
            <a:off x="2923206" y="548560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2549836" y="4962381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t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  <p:cxnSp>
        <p:nvCxnSpPr>
          <p:cNvPr id="18" name="直線矢印コネクタ 17"/>
          <p:cNvCxnSpPr/>
          <p:nvPr/>
        </p:nvCxnSpPr>
        <p:spPr bwMode="auto">
          <a:xfrm>
            <a:off x="1735696" y="5956557"/>
            <a:ext cx="37711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線コネクタ 18"/>
          <p:cNvCxnSpPr/>
          <p:nvPr/>
        </p:nvCxnSpPr>
        <p:spPr>
          <a:xfrm>
            <a:off x="330032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2926955" y="4965403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t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4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27991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  <a:latin typeface="Arial"/>
              </a:rPr>
              <a:t>LZ factorization </a:t>
            </a:r>
            <a:r>
              <a:rPr lang="en-US" altLang="ja-JP" dirty="0" smtClean="0">
                <a:solidFill>
                  <a:srgbClr val="FF0000"/>
                </a:solidFill>
                <a:latin typeface="Arial"/>
              </a:rPr>
              <a:t>with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self-references</a:t>
            </a:r>
            <a:endParaRPr kumimoji="1" lang="ja-JP" altLang="en-US" dirty="0"/>
          </a:p>
        </p:txBody>
      </p:sp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599"/>
            <a:ext cx="8649446" cy="311937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+mn-lt"/>
              </a:rPr>
              <a:t>LZ factorization 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with</a:t>
            </a:r>
            <a:r>
              <a:rPr lang="en-US" altLang="ja-JP" dirty="0" smtClean="0">
                <a:latin typeface="+mn-lt"/>
              </a:rPr>
              <a:t> self-references of string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 smtClean="0">
                <a:latin typeface="+mn-lt"/>
              </a:rPr>
              <a:t> of length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is a factorization</a:t>
            </a:r>
            <a:r>
              <a:rPr lang="en-US" altLang="ja-JP" i="1" dirty="0">
                <a:latin typeface="+mn-lt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,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dirty="0">
                <a:latin typeface="Times New Roman"/>
                <a:cs typeface="Times New Roman"/>
              </a:rPr>
              <a:t>,</a:t>
            </a:r>
            <a:r>
              <a:rPr lang="en-US" altLang="ja-JP" i="1" dirty="0">
                <a:latin typeface="Times New Roman"/>
                <a:cs typeface="Times New Roman"/>
              </a:rPr>
              <a:t>...</a:t>
            </a:r>
            <a:r>
              <a:rPr lang="en-US" altLang="ja-JP" i="1" dirty="0" smtClean="0">
                <a:latin typeface="Times New Roman"/>
                <a:cs typeface="Times New Roman"/>
              </a:rPr>
              <a:t>,t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m</a:t>
            </a:r>
            <a:r>
              <a:rPr lang="en-US" altLang="ja-JP" dirty="0" smtClean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such that</a:t>
            </a:r>
          </a:p>
          <a:p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w </a:t>
            </a:r>
            <a:r>
              <a:rPr lang="en-US" altLang="ja-JP" i="1" dirty="0">
                <a:latin typeface="Times New Roman"/>
                <a:cs typeface="Times New Roman"/>
              </a:rPr>
              <a:t>= 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i="1" dirty="0" smtClean="0">
                <a:latin typeface="Times New Roman"/>
                <a:cs typeface="Times New Roman"/>
              </a:rPr>
              <a:t>…t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m</a:t>
            </a:r>
            <a:endParaRPr lang="en-US" altLang="ja-JP" i="1" baseline="-25000" dirty="0">
              <a:latin typeface="Times New Roman"/>
              <a:cs typeface="Times New Roman"/>
            </a:endParaRPr>
          </a:p>
          <a:p>
            <a:r>
              <a:rPr lang="en-US" altLang="ja-JP" i="1" baseline="-25000" dirty="0" smtClean="0"/>
              <a:t>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is the longest non-empty prefix </a:t>
            </a:r>
            <a:r>
              <a:rPr lang="en-US" altLang="ja-JP" dirty="0" smtClean="0">
                <a:latin typeface="+mn-lt"/>
              </a:rPr>
              <a:t>of </a:t>
            </a:r>
            <a:br>
              <a:rPr lang="en-US" altLang="ja-JP" dirty="0" smtClean="0">
                <a:latin typeface="+mn-lt"/>
              </a:rPr>
            </a:b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</a:t>
            </a:r>
            <a:r>
              <a:rPr lang="en-US" altLang="ja-JP" dirty="0" smtClean="0">
                <a:latin typeface="Times New Roman"/>
                <a:cs typeface="Times New Roman"/>
              </a:rPr>
              <a:t>|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|+1..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]</a:t>
            </a:r>
            <a:r>
              <a:rPr lang="en-US" altLang="ja-JP" dirty="0">
                <a:latin typeface="+mn-lt"/>
              </a:rPr>
              <a:t> that is also </a:t>
            </a:r>
            <a:r>
              <a:rPr lang="en-US" altLang="ja-JP" dirty="0" smtClean="0">
                <a:latin typeface="+mn-lt"/>
              </a:rPr>
              <a:t>a substring of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/>
            </a:r>
            <a:br>
              <a:rPr lang="en-US" altLang="ja-JP" dirty="0" smtClean="0">
                <a:latin typeface="+mn-lt"/>
              </a:rPr>
            </a:b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[1.. |</a:t>
            </a:r>
            <a:r>
              <a:rPr lang="en-US" altLang="ja-JP" i="1" dirty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err="1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Times New Roman"/>
                <a:cs typeface="Times New Roman"/>
              </a:rPr>
              <a:t>|-1]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if such exists</a:t>
            </a:r>
          </a:p>
          <a:p>
            <a:r>
              <a:rPr lang="en-US" altLang="ja-JP" dirty="0"/>
              <a:t>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dirty="0">
                <a:latin typeface="Times New Roman"/>
                <a:cs typeface="Times New Roman"/>
              </a:rPr>
              <a:t>= </a:t>
            </a:r>
            <a:r>
              <a:rPr lang="en-US" altLang="ja-JP" i="1" dirty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</a:t>
            </a:r>
            <a:r>
              <a:rPr lang="en-US" altLang="ja-JP" dirty="0" smtClean="0">
                <a:latin typeface="Times New Roman"/>
                <a:cs typeface="Times New Roman"/>
              </a:rPr>
              <a:t>|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|+1]</a:t>
            </a:r>
            <a:r>
              <a:rPr lang="en-US" altLang="ja-JP" dirty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otherwise</a:t>
            </a:r>
            <a:r>
              <a:rPr lang="en-US" altLang="ja-JP" dirty="0"/>
              <a:t>.</a:t>
            </a:r>
          </a:p>
        </p:txBody>
      </p:sp>
      <p:grpSp>
        <p:nvGrpSpPr>
          <p:cNvPr id="5" name="図形グループ 4"/>
          <p:cNvGrpSpPr/>
          <p:nvPr/>
        </p:nvGrpSpPr>
        <p:grpSpPr>
          <a:xfrm>
            <a:off x="939203" y="4363606"/>
            <a:ext cx="8018837" cy="562502"/>
            <a:chOff x="4662761" y="3565074"/>
            <a:chExt cx="8018837" cy="562502"/>
          </a:xfrm>
        </p:grpSpPr>
        <p:cxnSp>
          <p:nvCxnSpPr>
            <p:cNvPr id="6" name="直線コネクタ 5"/>
            <p:cNvCxnSpPr/>
            <p:nvPr/>
          </p:nvCxnSpPr>
          <p:spPr bwMode="auto">
            <a:xfrm>
              <a:off x="4662761" y="3735296"/>
              <a:ext cx="239362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テキスト ボックス 6"/>
            <p:cNvSpPr txBox="1"/>
            <p:nvPr/>
          </p:nvSpPr>
          <p:spPr>
            <a:xfrm>
              <a:off x="9818942" y="3565074"/>
              <a:ext cx="2727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0000"/>
                  </a:solidFill>
                  <a:latin typeface="HG丸ｺﾞｼｯｸM-PRO"/>
                  <a:ea typeface="HG丸ｺﾞｼｯｸM-PRO"/>
                  <a:cs typeface="HG丸ｺﾞｼｯｸM-PRO"/>
                </a:rPr>
                <a:t>self-reference</a:t>
              </a:r>
              <a:endParaRPr kumimoji="1" lang="ja-JP" altLang="en-US" sz="2800" dirty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  <p:sp>
          <p:nvSpPr>
            <p:cNvPr id="8" name="円形吹き出し 7"/>
            <p:cNvSpPr/>
            <p:nvPr/>
          </p:nvSpPr>
          <p:spPr bwMode="auto">
            <a:xfrm>
              <a:off x="9486842" y="3604356"/>
              <a:ext cx="3194756" cy="523220"/>
            </a:xfrm>
            <a:prstGeom prst="wedgeEllipseCallout">
              <a:avLst>
                <a:gd name="adj1" fmla="val -126141"/>
                <a:gd name="adj2" fmla="val -48169"/>
              </a:avLst>
            </a:prstGeom>
            <a:noFill/>
            <a:ln w="1905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tlCol="0" anchor="ctr">
              <a:spAutoFit/>
            </a:bodyPr>
            <a:lstStyle/>
            <a:p>
              <a:pPr algn="l"/>
              <a:endParaRPr kumimoji="1" lang="ja-JP" altLang="en-US" b="1" i="1" dirty="0" smtClean="0">
                <a:solidFill>
                  <a:srgbClr val="FF6600"/>
                </a:solidFill>
                <a:latin typeface="Times New Roman" charset="0"/>
                <a:ea typeface="ＭＳ Ｐ明朝" charset="0"/>
                <a:cs typeface="ＭＳ Ｐ明朝" charset="0"/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5767010" y="732255"/>
            <a:ext cx="3007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[</a:t>
            </a:r>
            <a:r>
              <a:rPr lang="en-US" altLang="ja-JP" sz="2400" kern="0" dirty="0" err="1" smtClean="0">
                <a:solidFill>
                  <a:srgbClr val="000000"/>
                </a:solidFill>
                <a:ea typeface="HG丸ｺﾞｼｯｸM-PRO"/>
                <a:cs typeface="Times New Roman"/>
              </a:rPr>
              <a:t>Ziv</a:t>
            </a:r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 &amp; Lempel, </a:t>
            </a:r>
            <a:r>
              <a:rPr lang="en-US" altLang="ja-JP" sz="2400" kern="0" dirty="0">
                <a:solidFill>
                  <a:srgbClr val="000000"/>
                </a:solidFill>
                <a:ea typeface="HG丸ｺﾞｼｯｸM-PRO"/>
                <a:cs typeface="Times New Roman"/>
              </a:rPr>
              <a:t>1977]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94554" y="5395712"/>
            <a:ext cx="6085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11281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540173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1783724" y="4962381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t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14" name="正方形/長方形 13"/>
          <p:cNvSpPr/>
          <p:nvPr/>
        </p:nvSpPr>
        <p:spPr>
          <a:xfrm>
            <a:off x="2163614" y="4962381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t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cxnSp>
        <p:nvCxnSpPr>
          <p:cNvPr id="15" name="直線矢印コネクタ 14"/>
          <p:cNvCxnSpPr/>
          <p:nvPr/>
        </p:nvCxnSpPr>
        <p:spPr bwMode="auto">
          <a:xfrm>
            <a:off x="3375958" y="5956557"/>
            <a:ext cx="112697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線コネクタ 15"/>
          <p:cNvCxnSpPr/>
          <p:nvPr/>
        </p:nvCxnSpPr>
        <p:spPr>
          <a:xfrm>
            <a:off x="2923206" y="548560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2549836" y="4962381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t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  <p:cxnSp>
        <p:nvCxnSpPr>
          <p:cNvPr id="18" name="直線矢印コネクタ 17"/>
          <p:cNvCxnSpPr/>
          <p:nvPr/>
        </p:nvCxnSpPr>
        <p:spPr bwMode="auto">
          <a:xfrm>
            <a:off x="2926955" y="6187494"/>
            <a:ext cx="118011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線コネクタ 18"/>
          <p:cNvCxnSpPr/>
          <p:nvPr/>
        </p:nvCxnSpPr>
        <p:spPr>
          <a:xfrm>
            <a:off x="330032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2926955" y="4965403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t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4</a:t>
            </a:r>
            <a:endParaRPr lang="en-US" altLang="ja-JP" sz="2800" dirty="0"/>
          </a:p>
        </p:txBody>
      </p:sp>
      <p:cxnSp>
        <p:nvCxnSpPr>
          <p:cNvPr id="22" name="直線コネクタ 21"/>
          <p:cNvCxnSpPr/>
          <p:nvPr/>
        </p:nvCxnSpPr>
        <p:spPr>
          <a:xfrm>
            <a:off x="4480438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3724041" y="4965403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t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5</a:t>
            </a:r>
            <a:endParaRPr lang="en-US" altLang="ja-JP" sz="2800" dirty="0"/>
          </a:p>
        </p:txBody>
      </p:sp>
      <p:cxnSp>
        <p:nvCxnSpPr>
          <p:cNvPr id="24" name="直線コネクタ 23"/>
          <p:cNvCxnSpPr/>
          <p:nvPr/>
        </p:nvCxnSpPr>
        <p:spPr>
          <a:xfrm>
            <a:off x="5325303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4700858" y="4965403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t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6</a:t>
            </a:r>
            <a:endParaRPr lang="en-US" altLang="ja-JP" sz="2800" dirty="0"/>
          </a:p>
        </p:txBody>
      </p:sp>
      <p:cxnSp>
        <p:nvCxnSpPr>
          <p:cNvPr id="28" name="直線コネクタ 27"/>
          <p:cNvCxnSpPr/>
          <p:nvPr/>
        </p:nvCxnSpPr>
        <p:spPr>
          <a:xfrm>
            <a:off x="6113745" y="5492824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5538782" y="4969604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t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7</a:t>
            </a:r>
            <a:endParaRPr lang="en-US" altLang="ja-JP" sz="2800" dirty="0"/>
          </a:p>
        </p:txBody>
      </p:sp>
      <p:sp>
        <p:nvSpPr>
          <p:cNvPr id="30" name="正方形/長方形 29"/>
          <p:cNvSpPr/>
          <p:nvPr/>
        </p:nvSpPr>
        <p:spPr>
          <a:xfrm>
            <a:off x="6140185" y="4962381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t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8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1612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9" grpId="0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lt"/>
              </a:rPr>
              <a:t>Reversed LZ factorization</a:t>
            </a:r>
            <a:br>
              <a:rPr lang="en-US" altLang="ja-JP" dirty="0">
                <a:latin typeface="+mj-lt"/>
              </a:rPr>
            </a:br>
            <a:r>
              <a:rPr lang="en-US" altLang="ja-JP" dirty="0" smtClean="0">
                <a:solidFill>
                  <a:srgbClr val="FF0000"/>
                </a:solidFill>
                <a:latin typeface="+mj-lt"/>
              </a:rPr>
              <a:t>with</a:t>
            </a:r>
            <a:r>
              <a:rPr lang="en-US" altLang="ja-JP" dirty="0" smtClean="0">
                <a:latin typeface="+mj-lt"/>
              </a:rPr>
              <a:t> </a:t>
            </a:r>
            <a:r>
              <a:rPr lang="en-US" altLang="ja-JP" dirty="0">
                <a:latin typeface="+mj-lt"/>
              </a:rPr>
              <a:t>self-references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9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599"/>
            <a:ext cx="8649446" cy="311937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+mn-lt"/>
              </a:rPr>
              <a:t>RLZ 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with</a:t>
            </a:r>
            <a:r>
              <a:rPr lang="en-US" altLang="ja-JP" dirty="0" smtClean="0">
                <a:latin typeface="+mn-lt"/>
              </a:rPr>
              <a:t> self-references (RLZS) of string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 smtClean="0">
                <a:latin typeface="+mn-lt"/>
              </a:rPr>
              <a:t> of length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is a factorization</a:t>
            </a:r>
            <a:r>
              <a:rPr lang="en-US" altLang="ja-JP" i="1" dirty="0">
                <a:latin typeface="+mn-lt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,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dirty="0">
                <a:latin typeface="Times New Roman"/>
                <a:cs typeface="Times New Roman"/>
              </a:rPr>
              <a:t>,</a:t>
            </a:r>
            <a:r>
              <a:rPr lang="en-US" altLang="ja-JP" i="1" dirty="0">
                <a:latin typeface="Times New Roman"/>
                <a:cs typeface="Times New Roman"/>
              </a:rPr>
              <a:t>...</a:t>
            </a:r>
            <a:r>
              <a:rPr lang="en-US" altLang="ja-JP" i="1" dirty="0" smtClean="0">
                <a:latin typeface="Times New Roman"/>
                <a:cs typeface="Times New Roman"/>
              </a:rPr>
              <a:t>,</a:t>
            </a:r>
            <a:r>
              <a:rPr lang="en-US" altLang="ja-JP" i="1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m</a:t>
            </a:r>
            <a:r>
              <a:rPr lang="en-US" altLang="ja-JP" dirty="0" smtClean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such that</a:t>
            </a:r>
          </a:p>
          <a:p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w </a:t>
            </a:r>
            <a:r>
              <a:rPr lang="en-US" altLang="ja-JP" i="1" dirty="0">
                <a:latin typeface="Times New Roman"/>
                <a:cs typeface="Times New Roman"/>
              </a:rPr>
              <a:t>= 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i="1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m</a:t>
            </a:r>
            <a:endParaRPr lang="en-US" altLang="ja-JP" i="1" baseline="-25000" dirty="0">
              <a:latin typeface="Times New Roman"/>
              <a:cs typeface="Times New Roman"/>
            </a:endParaRPr>
          </a:p>
          <a:p>
            <a:r>
              <a:rPr lang="en-US" altLang="ja-JP" i="1" baseline="-25000" dirty="0" smtClean="0"/>
              <a:t>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is the longest non-empty prefix </a:t>
            </a:r>
            <a:r>
              <a:rPr lang="en-US" altLang="ja-JP" dirty="0" smtClean="0">
                <a:latin typeface="+mn-lt"/>
              </a:rPr>
              <a:t>of </a:t>
            </a:r>
            <a:br>
              <a:rPr lang="en-US" altLang="ja-JP" dirty="0" smtClean="0">
                <a:latin typeface="+mn-lt"/>
              </a:rPr>
            </a:b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</a:t>
            </a:r>
            <a:r>
              <a:rPr lang="en-US" altLang="ja-JP" dirty="0" smtClean="0">
                <a:latin typeface="Times New Roman"/>
                <a:cs typeface="Times New Roman"/>
              </a:rPr>
              <a:t>|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...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|+1..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]</a:t>
            </a:r>
            <a:r>
              <a:rPr lang="en-US" altLang="ja-JP" dirty="0">
                <a:latin typeface="+mn-lt"/>
              </a:rPr>
              <a:t> that is also </a:t>
            </a:r>
            <a:r>
              <a:rPr lang="en-US" altLang="ja-JP" dirty="0" smtClean="0">
                <a:latin typeface="+mn-lt"/>
              </a:rPr>
              <a:t>a substring of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/>
            </a:r>
            <a:br>
              <a:rPr lang="en-US" altLang="ja-JP" dirty="0" smtClean="0">
                <a:latin typeface="+mn-lt"/>
              </a:rPr>
            </a:b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[1.. |</a:t>
            </a:r>
            <a:r>
              <a:rPr lang="en-US" altLang="ja-JP" i="1" dirty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Times New Roman"/>
                <a:cs typeface="Times New Roman"/>
              </a:rPr>
              <a:t>|-1]</a:t>
            </a:r>
            <a:r>
              <a:rPr lang="en-US" altLang="ja-JP" i="1" baseline="30000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if such exists</a:t>
            </a:r>
          </a:p>
          <a:p>
            <a:r>
              <a:rPr lang="en-US" altLang="ja-JP" dirty="0"/>
              <a:t>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dirty="0">
                <a:latin typeface="Times New Roman"/>
                <a:cs typeface="Times New Roman"/>
              </a:rPr>
              <a:t>= </a:t>
            </a:r>
            <a:r>
              <a:rPr lang="en-US" altLang="ja-JP" i="1" dirty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</a:t>
            </a:r>
            <a:r>
              <a:rPr lang="en-US" altLang="ja-JP" dirty="0" smtClean="0">
                <a:latin typeface="Times New Roman"/>
                <a:cs typeface="Times New Roman"/>
              </a:rPr>
              <a:t>|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|+1]</a:t>
            </a:r>
            <a:r>
              <a:rPr lang="en-US" altLang="ja-JP" dirty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otherwise</a:t>
            </a:r>
            <a:r>
              <a:rPr lang="en-US" altLang="ja-JP" dirty="0"/>
              <a:t>.</a:t>
            </a:r>
          </a:p>
        </p:txBody>
      </p:sp>
      <p:grpSp>
        <p:nvGrpSpPr>
          <p:cNvPr id="2" name="図形グループ 1"/>
          <p:cNvGrpSpPr/>
          <p:nvPr/>
        </p:nvGrpSpPr>
        <p:grpSpPr>
          <a:xfrm>
            <a:off x="939203" y="4363606"/>
            <a:ext cx="8018837" cy="562502"/>
            <a:chOff x="4662761" y="3565074"/>
            <a:chExt cx="8018837" cy="562502"/>
          </a:xfrm>
        </p:grpSpPr>
        <p:cxnSp>
          <p:nvCxnSpPr>
            <p:cNvPr id="20" name="直線コネクタ 19"/>
            <p:cNvCxnSpPr/>
            <p:nvPr/>
          </p:nvCxnSpPr>
          <p:spPr bwMode="auto">
            <a:xfrm>
              <a:off x="4662761" y="3735296"/>
              <a:ext cx="239362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テキスト ボックス 20"/>
            <p:cNvSpPr txBox="1"/>
            <p:nvPr/>
          </p:nvSpPr>
          <p:spPr>
            <a:xfrm>
              <a:off x="9818942" y="3565074"/>
              <a:ext cx="2727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0000"/>
                  </a:solidFill>
                  <a:latin typeface="HG丸ｺﾞｼｯｸM-PRO"/>
                  <a:ea typeface="HG丸ｺﾞｼｯｸM-PRO"/>
                  <a:cs typeface="HG丸ｺﾞｼｯｸM-PRO"/>
                </a:rPr>
                <a:t>self-reference</a:t>
              </a:r>
              <a:endParaRPr kumimoji="1" lang="ja-JP" altLang="en-US" sz="2800" dirty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  <p:sp>
          <p:nvSpPr>
            <p:cNvPr id="22" name="円形吹き出し 21"/>
            <p:cNvSpPr/>
            <p:nvPr/>
          </p:nvSpPr>
          <p:spPr bwMode="auto">
            <a:xfrm>
              <a:off x="9486842" y="3604356"/>
              <a:ext cx="3194756" cy="523220"/>
            </a:xfrm>
            <a:prstGeom prst="wedgeEllipseCallout">
              <a:avLst>
                <a:gd name="adj1" fmla="val -126141"/>
                <a:gd name="adj2" fmla="val -48169"/>
              </a:avLst>
            </a:prstGeom>
            <a:noFill/>
            <a:ln w="1905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tlCol="0" anchor="ctr">
              <a:spAutoFit/>
            </a:bodyPr>
            <a:lstStyle/>
            <a:p>
              <a:pPr algn="l"/>
              <a:endParaRPr kumimoji="1" lang="ja-JP" altLang="en-US" b="1" i="1" dirty="0" smtClean="0">
                <a:solidFill>
                  <a:srgbClr val="FF6600"/>
                </a:solidFill>
                <a:latin typeface="Times New Roman" charset="0"/>
                <a:ea typeface="ＭＳ Ｐ明朝" charset="0"/>
                <a:cs typeface="ＭＳ Ｐ明朝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93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94554" y="5596655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lt"/>
              </a:rPr>
              <a:t>Reversed LZ factorization</a:t>
            </a:r>
            <a:br>
              <a:rPr lang="en-US" altLang="ja-JP" dirty="0">
                <a:latin typeface="+mj-lt"/>
              </a:rPr>
            </a:br>
            <a:r>
              <a:rPr lang="en-US" altLang="ja-JP" dirty="0" smtClean="0">
                <a:solidFill>
                  <a:srgbClr val="FF0000"/>
                </a:solidFill>
                <a:latin typeface="+mj-lt"/>
              </a:rPr>
              <a:t>with</a:t>
            </a:r>
            <a:r>
              <a:rPr lang="en-US" altLang="ja-JP" dirty="0" smtClean="0">
                <a:latin typeface="+mj-lt"/>
              </a:rPr>
              <a:t> </a:t>
            </a:r>
            <a:r>
              <a:rPr lang="en-US" altLang="ja-JP" dirty="0">
                <a:latin typeface="+mj-lt"/>
              </a:rPr>
              <a:t>self-references</a:t>
            </a:r>
            <a:endParaRPr kumimoji="1" lang="ja-JP" altLang="en-US" dirty="0">
              <a:latin typeface="+mj-lt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101251" y="5682254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332826" y="5681659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770843" y="5121160"/>
            <a:ext cx="52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g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514249" y="5127580"/>
            <a:ext cx="52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g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sp>
        <p:nvSpPr>
          <p:cNvPr id="26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599"/>
            <a:ext cx="8649446" cy="311937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+mn-lt"/>
              </a:rPr>
              <a:t>RLZ 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with</a:t>
            </a:r>
            <a:r>
              <a:rPr lang="en-US" altLang="ja-JP" dirty="0" smtClean="0">
                <a:latin typeface="+mn-lt"/>
              </a:rPr>
              <a:t> self-references (RLZS) of string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 smtClean="0">
                <a:latin typeface="+mn-lt"/>
              </a:rPr>
              <a:t> of length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is a factorization</a:t>
            </a:r>
            <a:r>
              <a:rPr lang="en-US" altLang="ja-JP" i="1" dirty="0">
                <a:latin typeface="+mn-lt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,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dirty="0">
                <a:latin typeface="Times New Roman"/>
                <a:cs typeface="Times New Roman"/>
              </a:rPr>
              <a:t>,</a:t>
            </a:r>
            <a:r>
              <a:rPr lang="en-US" altLang="ja-JP" i="1" dirty="0">
                <a:latin typeface="Times New Roman"/>
                <a:cs typeface="Times New Roman"/>
              </a:rPr>
              <a:t>...</a:t>
            </a:r>
            <a:r>
              <a:rPr lang="en-US" altLang="ja-JP" i="1" dirty="0" smtClean="0">
                <a:latin typeface="Times New Roman"/>
                <a:cs typeface="Times New Roman"/>
              </a:rPr>
              <a:t>,</a:t>
            </a:r>
            <a:r>
              <a:rPr lang="en-US" altLang="ja-JP" i="1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m</a:t>
            </a:r>
            <a:r>
              <a:rPr lang="en-US" altLang="ja-JP" dirty="0" smtClean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such that</a:t>
            </a:r>
          </a:p>
          <a:p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w </a:t>
            </a:r>
            <a:r>
              <a:rPr lang="en-US" altLang="ja-JP" i="1" dirty="0">
                <a:latin typeface="Times New Roman"/>
                <a:cs typeface="Times New Roman"/>
              </a:rPr>
              <a:t>= 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i="1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m</a:t>
            </a:r>
            <a:endParaRPr lang="en-US" altLang="ja-JP" i="1" baseline="-25000" dirty="0">
              <a:latin typeface="Times New Roman"/>
              <a:cs typeface="Times New Roman"/>
            </a:endParaRPr>
          </a:p>
          <a:p>
            <a:r>
              <a:rPr lang="en-US" altLang="ja-JP" i="1" baseline="-25000" dirty="0" smtClean="0"/>
              <a:t>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is the longest non-empty prefix </a:t>
            </a:r>
            <a:r>
              <a:rPr lang="en-US" altLang="ja-JP" dirty="0" smtClean="0">
                <a:latin typeface="+mn-lt"/>
              </a:rPr>
              <a:t>of </a:t>
            </a:r>
            <a:br>
              <a:rPr lang="en-US" altLang="ja-JP" dirty="0" smtClean="0">
                <a:latin typeface="+mn-lt"/>
              </a:rPr>
            </a:b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</a:t>
            </a:r>
            <a:r>
              <a:rPr lang="en-US" altLang="ja-JP" dirty="0" smtClean="0">
                <a:latin typeface="Times New Roman"/>
                <a:cs typeface="Times New Roman"/>
              </a:rPr>
              <a:t>|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...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|+1..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]</a:t>
            </a:r>
            <a:r>
              <a:rPr lang="en-US" altLang="ja-JP" dirty="0">
                <a:latin typeface="+mn-lt"/>
              </a:rPr>
              <a:t> that is also </a:t>
            </a:r>
            <a:r>
              <a:rPr lang="en-US" altLang="ja-JP" dirty="0" smtClean="0">
                <a:latin typeface="+mn-lt"/>
              </a:rPr>
              <a:t>a substring of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/>
            </a:r>
            <a:br>
              <a:rPr lang="en-US" altLang="ja-JP" dirty="0" smtClean="0">
                <a:latin typeface="+mn-lt"/>
              </a:rPr>
            </a:b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[1.. |</a:t>
            </a:r>
            <a:r>
              <a:rPr lang="en-US" altLang="ja-JP" i="1" dirty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Times New Roman"/>
                <a:cs typeface="Times New Roman"/>
              </a:rPr>
              <a:t>|-1]</a:t>
            </a:r>
            <a:r>
              <a:rPr lang="en-US" altLang="ja-JP" i="1" baseline="30000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if such exists</a:t>
            </a:r>
          </a:p>
          <a:p>
            <a:r>
              <a:rPr lang="en-US" altLang="ja-JP" dirty="0"/>
              <a:t>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dirty="0">
                <a:latin typeface="Times New Roman"/>
                <a:cs typeface="Times New Roman"/>
              </a:rPr>
              <a:t>= </a:t>
            </a:r>
            <a:r>
              <a:rPr lang="en-US" altLang="ja-JP" i="1" dirty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</a:t>
            </a:r>
            <a:r>
              <a:rPr lang="en-US" altLang="ja-JP" dirty="0" smtClean="0">
                <a:latin typeface="Times New Roman"/>
                <a:cs typeface="Times New Roman"/>
              </a:rPr>
              <a:t>|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|+1]</a:t>
            </a:r>
            <a:r>
              <a:rPr lang="en-US" altLang="ja-JP" dirty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otherwise</a:t>
            </a:r>
            <a:r>
              <a:rPr lang="en-US" altLang="ja-JP" dirty="0"/>
              <a:t>.</a:t>
            </a:r>
          </a:p>
        </p:txBody>
      </p:sp>
      <p:grpSp>
        <p:nvGrpSpPr>
          <p:cNvPr id="27" name="図形グループ 26"/>
          <p:cNvGrpSpPr/>
          <p:nvPr/>
        </p:nvGrpSpPr>
        <p:grpSpPr>
          <a:xfrm>
            <a:off x="939203" y="4363606"/>
            <a:ext cx="8018837" cy="562502"/>
            <a:chOff x="4662761" y="3565074"/>
            <a:chExt cx="8018837" cy="562502"/>
          </a:xfrm>
        </p:grpSpPr>
        <p:cxnSp>
          <p:nvCxnSpPr>
            <p:cNvPr id="30" name="直線コネクタ 29"/>
            <p:cNvCxnSpPr/>
            <p:nvPr/>
          </p:nvCxnSpPr>
          <p:spPr bwMode="auto">
            <a:xfrm>
              <a:off x="4662761" y="3735296"/>
              <a:ext cx="239362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テキスト ボックス 30"/>
            <p:cNvSpPr txBox="1"/>
            <p:nvPr/>
          </p:nvSpPr>
          <p:spPr>
            <a:xfrm>
              <a:off x="9818942" y="3565074"/>
              <a:ext cx="2727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0000"/>
                  </a:solidFill>
                  <a:latin typeface="HG丸ｺﾞｼｯｸM-PRO"/>
                  <a:ea typeface="HG丸ｺﾞｼｯｸM-PRO"/>
                  <a:cs typeface="HG丸ｺﾞｼｯｸM-PRO"/>
                </a:rPr>
                <a:t>self-reference</a:t>
              </a:r>
              <a:endParaRPr kumimoji="1" lang="ja-JP" altLang="en-US" sz="2800" dirty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  <p:sp>
          <p:nvSpPr>
            <p:cNvPr id="32" name="円形吹き出し 31"/>
            <p:cNvSpPr/>
            <p:nvPr/>
          </p:nvSpPr>
          <p:spPr bwMode="auto">
            <a:xfrm>
              <a:off x="9486842" y="3604356"/>
              <a:ext cx="3194756" cy="523220"/>
            </a:xfrm>
            <a:prstGeom prst="wedgeEllipseCallout">
              <a:avLst>
                <a:gd name="adj1" fmla="val -126141"/>
                <a:gd name="adj2" fmla="val -48169"/>
              </a:avLst>
            </a:prstGeom>
            <a:noFill/>
            <a:ln w="1905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tlCol="0" anchor="ctr">
              <a:spAutoFit/>
            </a:bodyPr>
            <a:lstStyle/>
            <a:p>
              <a:pPr algn="l"/>
              <a:endParaRPr kumimoji="1" lang="ja-JP" altLang="en-US" b="1" i="1" dirty="0" smtClean="0">
                <a:solidFill>
                  <a:srgbClr val="FF6600"/>
                </a:solidFill>
                <a:latin typeface="Times New Roman" charset="0"/>
                <a:ea typeface="ＭＳ Ｐ明朝" charset="0"/>
                <a:cs typeface="ＭＳ Ｐ明朝" charset="0"/>
              </a:endParaRPr>
            </a:p>
          </p:txBody>
        </p:sp>
      </p:grpSp>
      <p:cxnSp>
        <p:nvCxnSpPr>
          <p:cNvPr id="33" name="直線矢印コネクタ 32"/>
          <p:cNvCxnSpPr/>
          <p:nvPr/>
        </p:nvCxnSpPr>
        <p:spPr bwMode="auto">
          <a:xfrm>
            <a:off x="2198651" y="6110187"/>
            <a:ext cx="11341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線矢印コネクタ 33"/>
          <p:cNvCxnSpPr/>
          <p:nvPr/>
        </p:nvCxnSpPr>
        <p:spPr bwMode="auto">
          <a:xfrm flipH="1">
            <a:off x="1770844" y="6251316"/>
            <a:ext cx="109967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35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94554" y="5596655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lt"/>
              </a:rPr>
              <a:t>Reversed LZ factorization</a:t>
            </a:r>
            <a:br>
              <a:rPr lang="en-US" altLang="ja-JP" dirty="0">
                <a:latin typeface="+mj-lt"/>
              </a:rPr>
            </a:br>
            <a:r>
              <a:rPr lang="en-US" altLang="ja-JP" dirty="0" smtClean="0">
                <a:solidFill>
                  <a:srgbClr val="FF0000"/>
                </a:solidFill>
                <a:latin typeface="+mj-lt"/>
              </a:rPr>
              <a:t>with</a:t>
            </a:r>
            <a:r>
              <a:rPr lang="en-US" altLang="ja-JP" dirty="0" smtClean="0">
                <a:latin typeface="+mj-lt"/>
              </a:rPr>
              <a:t> </a:t>
            </a:r>
            <a:r>
              <a:rPr lang="en-US" altLang="ja-JP" dirty="0">
                <a:latin typeface="+mj-lt"/>
              </a:rPr>
              <a:t>self-references</a:t>
            </a:r>
            <a:endParaRPr kumimoji="1" lang="ja-JP" altLang="en-US" dirty="0">
              <a:latin typeface="+mj-lt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101251" y="5682254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770843" y="5121160"/>
            <a:ext cx="52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g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cxnSp>
        <p:nvCxnSpPr>
          <p:cNvPr id="23" name="直線矢印コネクタ 22"/>
          <p:cNvCxnSpPr/>
          <p:nvPr/>
        </p:nvCxnSpPr>
        <p:spPr bwMode="auto">
          <a:xfrm>
            <a:off x="3332826" y="6110187"/>
            <a:ext cx="201201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矢印コネクタ 23"/>
          <p:cNvCxnSpPr/>
          <p:nvPr/>
        </p:nvCxnSpPr>
        <p:spPr bwMode="auto">
          <a:xfrm flipH="1">
            <a:off x="2101255" y="6251316"/>
            <a:ext cx="202027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正方形/長方形 28"/>
          <p:cNvSpPr/>
          <p:nvPr/>
        </p:nvSpPr>
        <p:spPr>
          <a:xfrm>
            <a:off x="4121528" y="5121160"/>
            <a:ext cx="52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g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  <p:cxnSp>
        <p:nvCxnSpPr>
          <p:cNvPr id="25" name="直線コネクタ 24"/>
          <p:cNvCxnSpPr/>
          <p:nvPr/>
        </p:nvCxnSpPr>
        <p:spPr>
          <a:xfrm>
            <a:off x="5304488" y="5681659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599"/>
            <a:ext cx="8649446" cy="311937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+mn-lt"/>
              </a:rPr>
              <a:t>RLZ 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with</a:t>
            </a:r>
            <a:r>
              <a:rPr lang="en-US" altLang="ja-JP" dirty="0" smtClean="0">
                <a:latin typeface="+mn-lt"/>
              </a:rPr>
              <a:t> self-references (RLZS) of string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 smtClean="0">
                <a:latin typeface="+mn-lt"/>
              </a:rPr>
              <a:t> of length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is a factorization</a:t>
            </a:r>
            <a:r>
              <a:rPr lang="en-US" altLang="ja-JP" i="1" dirty="0">
                <a:latin typeface="+mn-lt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,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dirty="0">
                <a:latin typeface="Times New Roman"/>
                <a:cs typeface="Times New Roman"/>
              </a:rPr>
              <a:t>,</a:t>
            </a:r>
            <a:r>
              <a:rPr lang="en-US" altLang="ja-JP" i="1" dirty="0">
                <a:latin typeface="Times New Roman"/>
                <a:cs typeface="Times New Roman"/>
              </a:rPr>
              <a:t>...</a:t>
            </a:r>
            <a:r>
              <a:rPr lang="en-US" altLang="ja-JP" i="1" dirty="0" smtClean="0">
                <a:latin typeface="Times New Roman"/>
                <a:cs typeface="Times New Roman"/>
              </a:rPr>
              <a:t>,</a:t>
            </a:r>
            <a:r>
              <a:rPr lang="en-US" altLang="ja-JP" i="1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m</a:t>
            </a:r>
            <a:r>
              <a:rPr lang="en-US" altLang="ja-JP" dirty="0" smtClean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such that</a:t>
            </a:r>
          </a:p>
          <a:p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w </a:t>
            </a:r>
            <a:r>
              <a:rPr lang="en-US" altLang="ja-JP" i="1" dirty="0">
                <a:latin typeface="Times New Roman"/>
                <a:cs typeface="Times New Roman"/>
              </a:rPr>
              <a:t>= 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i="1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m</a:t>
            </a:r>
            <a:endParaRPr lang="en-US" altLang="ja-JP" i="1" baseline="-25000" dirty="0">
              <a:latin typeface="Times New Roman"/>
              <a:cs typeface="Times New Roman"/>
            </a:endParaRPr>
          </a:p>
          <a:p>
            <a:r>
              <a:rPr lang="en-US" altLang="ja-JP" i="1" baseline="-25000" dirty="0" smtClean="0"/>
              <a:t>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is the longest non-empty prefix </a:t>
            </a:r>
            <a:r>
              <a:rPr lang="en-US" altLang="ja-JP" dirty="0" smtClean="0">
                <a:latin typeface="+mn-lt"/>
              </a:rPr>
              <a:t>of </a:t>
            </a:r>
            <a:br>
              <a:rPr lang="en-US" altLang="ja-JP" dirty="0" smtClean="0">
                <a:latin typeface="+mn-lt"/>
              </a:rPr>
            </a:b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</a:t>
            </a:r>
            <a:r>
              <a:rPr lang="en-US" altLang="ja-JP" dirty="0" smtClean="0">
                <a:latin typeface="Times New Roman"/>
                <a:cs typeface="Times New Roman"/>
              </a:rPr>
              <a:t>|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...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|+1..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]</a:t>
            </a:r>
            <a:r>
              <a:rPr lang="en-US" altLang="ja-JP" dirty="0">
                <a:latin typeface="+mn-lt"/>
              </a:rPr>
              <a:t> that is also </a:t>
            </a:r>
            <a:r>
              <a:rPr lang="en-US" altLang="ja-JP" dirty="0" smtClean="0">
                <a:latin typeface="+mn-lt"/>
              </a:rPr>
              <a:t>a substring of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/>
            </a:r>
            <a:br>
              <a:rPr lang="en-US" altLang="ja-JP" dirty="0" smtClean="0">
                <a:latin typeface="+mn-lt"/>
              </a:rPr>
            </a:b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[1.. |</a:t>
            </a:r>
            <a:r>
              <a:rPr lang="en-US" altLang="ja-JP" i="1" dirty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Times New Roman"/>
                <a:cs typeface="Times New Roman"/>
              </a:rPr>
              <a:t>|-1]</a:t>
            </a:r>
            <a:r>
              <a:rPr lang="en-US" altLang="ja-JP" i="1" baseline="30000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if such exists</a:t>
            </a:r>
          </a:p>
          <a:p>
            <a:r>
              <a:rPr lang="en-US" altLang="ja-JP" dirty="0"/>
              <a:t>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dirty="0">
                <a:latin typeface="Times New Roman"/>
                <a:cs typeface="Times New Roman"/>
              </a:rPr>
              <a:t>= </a:t>
            </a:r>
            <a:r>
              <a:rPr lang="en-US" altLang="ja-JP" i="1" dirty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</a:t>
            </a:r>
            <a:r>
              <a:rPr lang="en-US" altLang="ja-JP" dirty="0" smtClean="0">
                <a:latin typeface="Times New Roman"/>
                <a:cs typeface="Times New Roman"/>
              </a:rPr>
              <a:t>|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|+1]</a:t>
            </a:r>
            <a:r>
              <a:rPr lang="en-US" altLang="ja-JP" dirty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otherwise</a:t>
            </a:r>
            <a:r>
              <a:rPr lang="en-US" altLang="ja-JP" dirty="0"/>
              <a:t>.</a:t>
            </a:r>
          </a:p>
        </p:txBody>
      </p:sp>
      <p:grpSp>
        <p:nvGrpSpPr>
          <p:cNvPr id="27" name="図形グループ 26"/>
          <p:cNvGrpSpPr/>
          <p:nvPr/>
        </p:nvGrpSpPr>
        <p:grpSpPr>
          <a:xfrm>
            <a:off x="939203" y="4363606"/>
            <a:ext cx="8018837" cy="562502"/>
            <a:chOff x="4662761" y="3565074"/>
            <a:chExt cx="8018837" cy="562502"/>
          </a:xfrm>
        </p:grpSpPr>
        <p:cxnSp>
          <p:nvCxnSpPr>
            <p:cNvPr id="30" name="直線コネクタ 29"/>
            <p:cNvCxnSpPr/>
            <p:nvPr/>
          </p:nvCxnSpPr>
          <p:spPr bwMode="auto">
            <a:xfrm>
              <a:off x="4662761" y="3735296"/>
              <a:ext cx="239362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テキスト ボックス 30"/>
            <p:cNvSpPr txBox="1"/>
            <p:nvPr/>
          </p:nvSpPr>
          <p:spPr>
            <a:xfrm>
              <a:off x="9818942" y="3565074"/>
              <a:ext cx="2727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0000"/>
                  </a:solidFill>
                  <a:latin typeface="HG丸ｺﾞｼｯｸM-PRO"/>
                  <a:ea typeface="HG丸ｺﾞｼｯｸM-PRO"/>
                  <a:cs typeface="HG丸ｺﾞｼｯｸM-PRO"/>
                </a:rPr>
                <a:t>self-reference</a:t>
              </a:r>
              <a:endParaRPr kumimoji="1" lang="ja-JP" altLang="en-US" sz="2800" dirty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  <p:sp>
          <p:nvSpPr>
            <p:cNvPr id="32" name="円形吹き出し 31"/>
            <p:cNvSpPr/>
            <p:nvPr/>
          </p:nvSpPr>
          <p:spPr bwMode="auto">
            <a:xfrm>
              <a:off x="9486842" y="3604356"/>
              <a:ext cx="3194756" cy="523220"/>
            </a:xfrm>
            <a:prstGeom prst="wedgeEllipseCallout">
              <a:avLst>
                <a:gd name="adj1" fmla="val -126141"/>
                <a:gd name="adj2" fmla="val -48169"/>
              </a:avLst>
            </a:prstGeom>
            <a:noFill/>
            <a:ln w="1905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tlCol="0" anchor="ctr">
              <a:spAutoFit/>
            </a:bodyPr>
            <a:lstStyle/>
            <a:p>
              <a:pPr algn="l"/>
              <a:endParaRPr kumimoji="1" lang="ja-JP" altLang="en-US" b="1" i="1" dirty="0" smtClean="0">
                <a:solidFill>
                  <a:srgbClr val="FF6600"/>
                </a:solidFill>
                <a:latin typeface="Times New Roman" charset="0"/>
                <a:ea typeface="ＭＳ Ｐ明朝" charset="0"/>
                <a:cs typeface="ＭＳ Ｐ明朝" charset="0"/>
              </a:endParaRPr>
            </a:p>
          </p:txBody>
        </p:sp>
      </p:grpSp>
      <p:cxnSp>
        <p:nvCxnSpPr>
          <p:cNvPr id="34" name="直線コネクタ 33"/>
          <p:cNvCxnSpPr/>
          <p:nvPr/>
        </p:nvCxnSpPr>
        <p:spPr>
          <a:xfrm>
            <a:off x="3332826" y="5681659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2514249" y="5127580"/>
            <a:ext cx="52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g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8442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94554" y="5596655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lt"/>
              </a:rPr>
              <a:t>Reversed LZ factorization</a:t>
            </a:r>
            <a:br>
              <a:rPr lang="en-US" altLang="ja-JP" dirty="0">
                <a:latin typeface="+mj-lt"/>
              </a:rPr>
            </a:br>
            <a:r>
              <a:rPr lang="en-US" altLang="ja-JP" dirty="0" smtClean="0">
                <a:solidFill>
                  <a:srgbClr val="FF0000"/>
                </a:solidFill>
                <a:latin typeface="+mj-lt"/>
              </a:rPr>
              <a:t>with</a:t>
            </a:r>
            <a:r>
              <a:rPr lang="en-US" altLang="ja-JP" dirty="0" smtClean="0">
                <a:latin typeface="+mj-lt"/>
              </a:rPr>
              <a:t> </a:t>
            </a:r>
            <a:r>
              <a:rPr lang="en-US" altLang="ja-JP" dirty="0">
                <a:latin typeface="+mj-lt"/>
              </a:rPr>
              <a:t>self-references</a:t>
            </a:r>
            <a:endParaRPr kumimoji="1" lang="ja-JP" altLang="en-US" dirty="0">
              <a:latin typeface="+mj-lt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101251" y="5682254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770843" y="5121160"/>
            <a:ext cx="52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g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29" name="正方形/長方形 28"/>
          <p:cNvSpPr/>
          <p:nvPr/>
        </p:nvSpPr>
        <p:spPr>
          <a:xfrm>
            <a:off x="4121528" y="5121160"/>
            <a:ext cx="52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g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  <p:cxnSp>
        <p:nvCxnSpPr>
          <p:cNvPr id="25" name="直線コネクタ 24"/>
          <p:cNvCxnSpPr/>
          <p:nvPr/>
        </p:nvCxnSpPr>
        <p:spPr>
          <a:xfrm>
            <a:off x="5304488" y="5681659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599"/>
            <a:ext cx="8649446" cy="311937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+mn-lt"/>
              </a:rPr>
              <a:t>RLZ 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with</a:t>
            </a:r>
            <a:r>
              <a:rPr lang="en-US" altLang="ja-JP" dirty="0" smtClean="0">
                <a:latin typeface="+mn-lt"/>
              </a:rPr>
              <a:t> self-references (RLZS) of string </a:t>
            </a: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 smtClean="0">
                <a:latin typeface="+mn-lt"/>
              </a:rPr>
              <a:t> of length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is a factorization</a:t>
            </a:r>
            <a:r>
              <a:rPr lang="en-US" altLang="ja-JP" i="1" dirty="0">
                <a:latin typeface="+mn-lt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,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dirty="0">
                <a:latin typeface="Times New Roman"/>
                <a:cs typeface="Times New Roman"/>
              </a:rPr>
              <a:t>,</a:t>
            </a:r>
            <a:r>
              <a:rPr lang="en-US" altLang="ja-JP" i="1" dirty="0">
                <a:latin typeface="Times New Roman"/>
                <a:cs typeface="Times New Roman"/>
              </a:rPr>
              <a:t>...</a:t>
            </a:r>
            <a:r>
              <a:rPr lang="en-US" altLang="ja-JP" i="1" dirty="0" smtClean="0">
                <a:latin typeface="Times New Roman"/>
                <a:cs typeface="Times New Roman"/>
              </a:rPr>
              <a:t>,</a:t>
            </a:r>
            <a:r>
              <a:rPr lang="en-US" altLang="ja-JP" i="1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m</a:t>
            </a:r>
            <a:r>
              <a:rPr lang="en-US" altLang="ja-JP" dirty="0" smtClean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such that</a:t>
            </a:r>
          </a:p>
          <a:p>
            <a:r>
              <a:rPr lang="en-US" altLang="ja-JP" dirty="0" smtClean="0"/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w </a:t>
            </a:r>
            <a:r>
              <a:rPr lang="en-US" altLang="ja-JP" i="1" dirty="0">
                <a:latin typeface="Times New Roman"/>
                <a:cs typeface="Times New Roman"/>
              </a:rPr>
              <a:t>= 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i="1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m</a:t>
            </a:r>
            <a:endParaRPr lang="en-US" altLang="ja-JP" i="1" baseline="-25000" dirty="0">
              <a:latin typeface="Times New Roman"/>
              <a:cs typeface="Times New Roman"/>
            </a:endParaRPr>
          </a:p>
          <a:p>
            <a:r>
              <a:rPr lang="en-US" altLang="ja-JP" i="1" baseline="-25000" dirty="0" smtClean="0"/>
              <a:t>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is the longest non-empty prefix </a:t>
            </a:r>
            <a:r>
              <a:rPr lang="en-US" altLang="ja-JP" dirty="0" smtClean="0">
                <a:latin typeface="+mn-lt"/>
              </a:rPr>
              <a:t>of </a:t>
            </a:r>
            <a:br>
              <a:rPr lang="en-US" altLang="ja-JP" dirty="0" smtClean="0">
                <a:latin typeface="+mn-lt"/>
              </a:rPr>
            </a:b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</a:t>
            </a:r>
            <a:r>
              <a:rPr lang="en-US" altLang="ja-JP" dirty="0" smtClean="0">
                <a:latin typeface="Times New Roman"/>
                <a:cs typeface="Times New Roman"/>
              </a:rPr>
              <a:t>|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...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|+1..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]</a:t>
            </a:r>
            <a:r>
              <a:rPr lang="en-US" altLang="ja-JP" dirty="0">
                <a:latin typeface="+mn-lt"/>
              </a:rPr>
              <a:t> that is also </a:t>
            </a:r>
            <a:r>
              <a:rPr lang="en-US" altLang="ja-JP" dirty="0" smtClean="0">
                <a:latin typeface="+mn-lt"/>
              </a:rPr>
              <a:t>a substring of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/>
            </a:r>
            <a:br>
              <a:rPr lang="en-US" altLang="ja-JP" dirty="0" smtClean="0">
                <a:latin typeface="+mn-lt"/>
              </a:rPr>
            </a:br>
            <a:r>
              <a:rPr lang="en-US" altLang="ja-JP" i="1" dirty="0" smtClean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[1.. |</a:t>
            </a:r>
            <a:r>
              <a:rPr lang="en-US" altLang="ja-JP" i="1" dirty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Times New Roman"/>
                <a:cs typeface="Times New Roman"/>
              </a:rPr>
              <a:t>|-1]</a:t>
            </a:r>
            <a:r>
              <a:rPr lang="en-US" altLang="ja-JP" i="1" baseline="30000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if such exists</a:t>
            </a:r>
          </a:p>
          <a:p>
            <a:r>
              <a:rPr lang="en-US" altLang="ja-JP" dirty="0"/>
              <a:t>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dirty="0">
                <a:latin typeface="Times New Roman"/>
                <a:cs typeface="Times New Roman"/>
              </a:rPr>
              <a:t>= </a:t>
            </a:r>
            <a:r>
              <a:rPr lang="en-US" altLang="ja-JP" i="1" dirty="0">
                <a:latin typeface="Times New Roman"/>
                <a:cs typeface="Times New Roman"/>
              </a:rPr>
              <a:t>w</a:t>
            </a:r>
            <a:r>
              <a:rPr lang="en-US" altLang="ja-JP" dirty="0">
                <a:latin typeface="Times New Roman"/>
                <a:cs typeface="Times New Roman"/>
              </a:rPr>
              <a:t>[</a:t>
            </a:r>
            <a:r>
              <a:rPr lang="en-US" altLang="ja-JP" dirty="0" smtClean="0">
                <a:latin typeface="Times New Roman"/>
                <a:cs typeface="Times New Roman"/>
              </a:rPr>
              <a:t>|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…</a:t>
            </a:r>
            <a:r>
              <a:rPr lang="en-US" altLang="ja-JP" i="1" dirty="0" smtClean="0">
                <a:latin typeface="Times New Roman"/>
                <a:cs typeface="Times New Roman"/>
              </a:rPr>
              <a:t>g</a:t>
            </a:r>
            <a:r>
              <a:rPr lang="en-US" altLang="ja-JP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baseline="-25000" dirty="0">
                <a:latin typeface="Times New Roman"/>
                <a:cs typeface="Times New Roman"/>
              </a:rPr>
              <a:t>−1</a:t>
            </a:r>
            <a:r>
              <a:rPr lang="en-US" altLang="ja-JP" dirty="0">
                <a:latin typeface="Times New Roman"/>
                <a:cs typeface="Times New Roman"/>
              </a:rPr>
              <a:t>|+1]</a:t>
            </a:r>
            <a:r>
              <a:rPr lang="en-US" altLang="ja-JP" dirty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otherwise</a:t>
            </a:r>
            <a:r>
              <a:rPr lang="en-US" altLang="ja-JP" dirty="0"/>
              <a:t>.</a:t>
            </a:r>
          </a:p>
        </p:txBody>
      </p:sp>
      <p:grpSp>
        <p:nvGrpSpPr>
          <p:cNvPr id="27" name="図形グループ 26"/>
          <p:cNvGrpSpPr/>
          <p:nvPr/>
        </p:nvGrpSpPr>
        <p:grpSpPr>
          <a:xfrm>
            <a:off x="939203" y="4363606"/>
            <a:ext cx="8018837" cy="562502"/>
            <a:chOff x="4662761" y="3565074"/>
            <a:chExt cx="8018837" cy="562502"/>
          </a:xfrm>
        </p:grpSpPr>
        <p:cxnSp>
          <p:nvCxnSpPr>
            <p:cNvPr id="30" name="直線コネクタ 29"/>
            <p:cNvCxnSpPr/>
            <p:nvPr/>
          </p:nvCxnSpPr>
          <p:spPr bwMode="auto">
            <a:xfrm>
              <a:off x="4662761" y="3735296"/>
              <a:ext cx="239362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テキスト ボックス 30"/>
            <p:cNvSpPr txBox="1"/>
            <p:nvPr/>
          </p:nvSpPr>
          <p:spPr>
            <a:xfrm>
              <a:off x="9818942" y="3565074"/>
              <a:ext cx="2727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0000"/>
                  </a:solidFill>
                  <a:latin typeface="HG丸ｺﾞｼｯｸM-PRO"/>
                  <a:ea typeface="HG丸ｺﾞｼｯｸM-PRO"/>
                  <a:cs typeface="HG丸ｺﾞｼｯｸM-PRO"/>
                </a:rPr>
                <a:t>self-reference</a:t>
              </a:r>
              <a:endParaRPr kumimoji="1" lang="ja-JP" altLang="en-US" sz="2800" dirty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  <p:sp>
          <p:nvSpPr>
            <p:cNvPr id="32" name="円形吹き出し 31"/>
            <p:cNvSpPr/>
            <p:nvPr/>
          </p:nvSpPr>
          <p:spPr bwMode="auto">
            <a:xfrm>
              <a:off x="9486842" y="3604356"/>
              <a:ext cx="3194756" cy="523220"/>
            </a:xfrm>
            <a:prstGeom prst="wedgeEllipseCallout">
              <a:avLst>
                <a:gd name="adj1" fmla="val -126141"/>
                <a:gd name="adj2" fmla="val -48169"/>
              </a:avLst>
            </a:prstGeom>
            <a:noFill/>
            <a:ln w="1905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tlCol="0" anchor="ctr">
              <a:spAutoFit/>
            </a:bodyPr>
            <a:lstStyle/>
            <a:p>
              <a:pPr algn="l"/>
              <a:endParaRPr kumimoji="1" lang="ja-JP" altLang="en-US" b="1" i="1" dirty="0" smtClean="0">
                <a:solidFill>
                  <a:srgbClr val="FF6600"/>
                </a:solidFill>
                <a:latin typeface="Times New Roman" charset="0"/>
                <a:ea typeface="ＭＳ Ｐ明朝" charset="0"/>
                <a:cs typeface="ＭＳ Ｐ明朝" charset="0"/>
              </a:endParaRPr>
            </a:p>
          </p:txBody>
        </p:sp>
      </p:grpSp>
      <p:cxnSp>
        <p:nvCxnSpPr>
          <p:cNvPr id="33" name="直線コネクタ 32"/>
          <p:cNvCxnSpPr/>
          <p:nvPr/>
        </p:nvCxnSpPr>
        <p:spPr>
          <a:xfrm>
            <a:off x="6115478" y="5681659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332826" y="5681659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2514249" y="5127580"/>
            <a:ext cx="52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g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449996" y="5127580"/>
            <a:ext cx="52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g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4</a:t>
            </a:r>
            <a:endParaRPr lang="en-US" altLang="ja-JP" sz="2800" dirty="0"/>
          </a:p>
        </p:txBody>
      </p:sp>
      <p:sp>
        <p:nvSpPr>
          <p:cNvPr id="19" name="正方形/長方形 18"/>
          <p:cNvSpPr/>
          <p:nvPr/>
        </p:nvSpPr>
        <p:spPr>
          <a:xfrm>
            <a:off x="6135910" y="5127580"/>
            <a:ext cx="52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g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5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94059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lt"/>
              </a:rPr>
              <a:t>LZ factorization without self-references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767010" y="732255"/>
            <a:ext cx="3007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[</a:t>
            </a:r>
            <a:r>
              <a:rPr lang="en-US" altLang="ja-JP" sz="2400" kern="0" dirty="0" err="1" smtClean="0">
                <a:solidFill>
                  <a:srgbClr val="000000"/>
                </a:solidFill>
                <a:ea typeface="HG丸ｺﾞｼｯｸM-PRO"/>
                <a:cs typeface="Times New Roman"/>
              </a:rPr>
              <a:t>Ziv</a:t>
            </a:r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 &amp; Lempel, </a:t>
            </a:r>
            <a:r>
              <a:rPr lang="en-US" altLang="ja-JP" sz="2400" kern="0" dirty="0">
                <a:solidFill>
                  <a:srgbClr val="000000"/>
                </a:solidFill>
                <a:ea typeface="HG丸ｺﾞｼｯｸM-PRO"/>
                <a:cs typeface="Times New Roman"/>
              </a:rPr>
              <a:t>1977]</a:t>
            </a:r>
            <a:endParaRPr lang="ja-JP" altLang="en-US" dirty="0"/>
          </a:p>
        </p:txBody>
      </p:sp>
      <p:sp>
        <p:nvSpPr>
          <p:cNvPr id="11" name="コンテンツ プレースホルダー 1"/>
          <p:cNvSpPr txBox="1">
            <a:spLocks/>
          </p:cNvSpPr>
          <p:nvPr/>
        </p:nvSpPr>
        <p:spPr bwMode="auto">
          <a:xfrm>
            <a:off x="494554" y="1666600"/>
            <a:ext cx="7997957" cy="290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>
                <a:latin typeface="+mn-lt"/>
              </a:rPr>
              <a:t>LZ factorization </a:t>
            </a:r>
            <a:r>
              <a:rPr lang="en-US" altLang="ja-JP" sz="2800" kern="0" dirty="0">
                <a:solidFill>
                  <a:srgbClr val="000000"/>
                </a:solidFill>
                <a:latin typeface="Arial"/>
              </a:rPr>
              <a:t>without self-references </a:t>
            </a:r>
            <a:r>
              <a:rPr lang="en-US" altLang="ja-JP" sz="2800" dirty="0" smtClean="0">
                <a:latin typeface="+mn-lt"/>
              </a:rPr>
              <a:t>of string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+mn-lt"/>
              </a:rPr>
              <a:t> of length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800" dirty="0" smtClean="0">
                <a:latin typeface="+mn-lt"/>
              </a:rPr>
              <a:t> is a factorization</a:t>
            </a:r>
            <a:r>
              <a:rPr lang="en-US" altLang="ja-JP" sz="2800" i="1" dirty="0" smtClean="0">
                <a:latin typeface="+mn-lt"/>
                <a:cs typeface="Times New Roman"/>
              </a:rPr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,s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,...,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m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dirty="0" smtClean="0">
                <a:latin typeface="+mn-lt"/>
              </a:rPr>
              <a:t>such that</a:t>
            </a:r>
          </a:p>
          <a:p>
            <a:r>
              <a:rPr lang="en-US" altLang="ja-JP" sz="2800" dirty="0" smtClean="0"/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 = 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m</a:t>
            </a:r>
            <a:endParaRPr lang="en-US" altLang="ja-JP" sz="2800" i="1" baseline="-25000" dirty="0" smtClean="0">
              <a:latin typeface="Times New Roman"/>
              <a:cs typeface="Times New Roman"/>
            </a:endParaRPr>
          </a:p>
          <a:p>
            <a:r>
              <a:rPr lang="en-US" altLang="ja-JP" sz="2800" i="1" baseline="-25000" dirty="0" smtClean="0"/>
              <a:t>  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is the longest non-empty prefix of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Times New Roman"/>
                <a:cs typeface="Times New Roman"/>
              </a:rPr>
              <a:t>[|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−1</a:t>
            </a:r>
            <a:r>
              <a:rPr lang="en-US" altLang="ja-JP" sz="2800" dirty="0" smtClean="0">
                <a:latin typeface="Times New Roman"/>
                <a:cs typeface="Times New Roman"/>
              </a:rPr>
              <a:t>|+1..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800" dirty="0" smtClean="0">
                <a:latin typeface="Times New Roman"/>
                <a:cs typeface="Times New Roman"/>
              </a:rPr>
              <a:t>]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that is also a substring of</a:t>
            </a:r>
            <a:br>
              <a:rPr lang="en-US" altLang="ja-JP" sz="2800" dirty="0" smtClean="0">
                <a:latin typeface="+mn-lt"/>
              </a:rPr>
            </a:b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Times New Roman"/>
                <a:cs typeface="Times New Roman"/>
              </a:rPr>
              <a:t>[1.. |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 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−1</a:t>
            </a:r>
            <a:r>
              <a:rPr lang="en-US" altLang="ja-JP" sz="2800" dirty="0" smtClean="0">
                <a:latin typeface="Times New Roman"/>
                <a:cs typeface="Times New Roman"/>
              </a:rPr>
              <a:t>|]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if such exists</a:t>
            </a:r>
          </a:p>
          <a:p>
            <a:r>
              <a:rPr lang="en-US" altLang="ja-JP" sz="2800" dirty="0" smtClean="0"/>
              <a:t> 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sz="2800" dirty="0" smtClean="0">
                <a:latin typeface="Times New Roman"/>
                <a:cs typeface="Times New Roman"/>
              </a:rPr>
              <a:t> =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>
                <a:latin typeface="Times New Roman"/>
                <a:cs typeface="Times New Roman"/>
              </a:rPr>
              <a:t>[</a:t>
            </a:r>
            <a:r>
              <a:rPr lang="en-US" altLang="ja-JP" sz="2800" dirty="0" smtClean="0">
                <a:latin typeface="Times New Roman"/>
                <a:cs typeface="Times New Roman"/>
              </a:rPr>
              <a:t>|</a:t>
            </a:r>
            <a:r>
              <a:rPr lang="en-US" altLang="ja-JP" sz="2800" i="1" dirty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−1</a:t>
            </a:r>
            <a:r>
              <a:rPr lang="en-US" altLang="ja-JP" sz="2800" dirty="0">
                <a:latin typeface="Times New Roman"/>
                <a:cs typeface="Times New Roman"/>
              </a:rPr>
              <a:t>|+1] </a:t>
            </a:r>
            <a:r>
              <a:rPr lang="en-US" altLang="ja-JP" sz="2800" dirty="0" smtClean="0">
                <a:latin typeface="+mn-lt"/>
              </a:rPr>
              <a:t>otherwise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90242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online computation of RLZS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281913" y="963088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  b  b  a  a  a  a  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2916000" y="154862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1296783" y="1414398"/>
            <a:ext cx="163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[1..1]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272529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online computation of RLZS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296783" y="1760556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.2]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2916000" y="18673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304738" y="18673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1296783" y="1414398"/>
            <a:ext cx="163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[1..1]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916000" y="154862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281913" y="963088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 =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  b  b  a  a  a  a  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399815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online computation of RLZS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296783" y="1760556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.2]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2916000" y="18673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304738" y="18673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1296783" y="1414398"/>
            <a:ext cx="163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[1..1]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916000" y="154862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281913" y="963088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 =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  b  b  a  a  a  a  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96783" y="2106756"/>
            <a:ext cx="2451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.3]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916000" y="22135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304738" y="22135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682119" y="22135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84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online </a:t>
            </a:r>
            <a:r>
              <a:rPr lang="en-US" altLang="ja-JP" dirty="0" smtClean="0">
                <a:latin typeface="+mj-lt"/>
              </a:rPr>
              <a:t>computation</a:t>
            </a:r>
            <a:r>
              <a:rPr kumimoji="1" lang="en-US" altLang="ja-JP" dirty="0" smtClean="0">
                <a:latin typeface="+mj-lt"/>
              </a:rPr>
              <a:t> of RLZS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296783" y="1760556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.2]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2916000" y="18673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304738" y="18673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1296783" y="1414398"/>
            <a:ext cx="163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[1..1]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916000" y="154862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281913" y="963088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 =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  b  b  a  a  a  a  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96783" y="2106756"/>
            <a:ext cx="2451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.3]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916000" y="22135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304738" y="22135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682119" y="22135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1296783" y="2445962"/>
            <a:ext cx="2848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.4]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2916000" y="255275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094475" y="255275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 bwMode="auto">
          <a:xfrm>
            <a:off x="2911164" y="2973091"/>
            <a:ext cx="12170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線矢印コネクタ 25"/>
          <p:cNvCxnSpPr/>
          <p:nvPr/>
        </p:nvCxnSpPr>
        <p:spPr bwMode="auto">
          <a:xfrm flipH="1">
            <a:off x="2550159" y="3161731"/>
            <a:ext cx="118054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7731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online </a:t>
            </a:r>
            <a:r>
              <a:rPr lang="en-US" altLang="ja-JP" dirty="0" smtClean="0">
                <a:latin typeface="+mj-lt"/>
              </a:rPr>
              <a:t>computation</a:t>
            </a:r>
            <a:r>
              <a:rPr kumimoji="1" lang="en-US" altLang="ja-JP" dirty="0" smtClean="0">
                <a:latin typeface="+mj-lt"/>
              </a:rPr>
              <a:t> of RLZS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296783" y="1760556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.2]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2916000" y="18673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304738" y="18673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1296783" y="1414398"/>
            <a:ext cx="163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[1..1]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916000" y="154862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281913" y="963088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 =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  b  b  a  a  a  a  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96783" y="2106756"/>
            <a:ext cx="2451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.3]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rPr>
              <a:t>b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916000" y="22135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304738" y="22135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682119" y="22135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1296783" y="2445962"/>
            <a:ext cx="2848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.4]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rPr>
              <a:t>b  b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rPr>
              <a:t> a</a:t>
            </a:r>
            <a:endParaRPr lang="ja-JP" altLang="en-US" sz="2400" dirty="0">
              <a:solidFill>
                <a:srgbClr val="FF0000"/>
              </a:solidFill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2916000" y="255275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094475" y="255275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 bwMode="auto">
          <a:xfrm>
            <a:off x="2911164" y="2973091"/>
            <a:ext cx="12170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線矢印コネクタ 25"/>
          <p:cNvCxnSpPr/>
          <p:nvPr/>
        </p:nvCxnSpPr>
        <p:spPr bwMode="auto">
          <a:xfrm flipH="1">
            <a:off x="2550159" y="3161731"/>
            <a:ext cx="118054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2600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online computation of RLZS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296783" y="1760556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.2]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2916000" y="18673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304738" y="18673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1296783" y="1414398"/>
            <a:ext cx="163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[1..1]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916000" y="154862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281913" y="963088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 =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  b  b  a  a  a  a  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96783" y="2106756"/>
            <a:ext cx="2451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.3]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916000" y="22135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304738" y="22135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682119" y="22135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1296783" y="2445962"/>
            <a:ext cx="2848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.4]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2916000" y="255275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094475" y="255275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1296783" y="2791202"/>
            <a:ext cx="3246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.5]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  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2916000" y="289799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4461300" y="2911414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4094475" y="2911414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36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online computation of RLZS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296783" y="1760556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.2]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2916000" y="18673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304738" y="18673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1296783" y="1414398"/>
            <a:ext cx="163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[1..1]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916000" y="154862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281913" y="963088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 =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  b  b  a  a  a  a  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96783" y="2106756"/>
            <a:ext cx="2451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.3]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916000" y="22135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304738" y="22135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682119" y="22135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1296783" y="2445962"/>
            <a:ext cx="2848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.4]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2916000" y="255275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094475" y="255275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1296783" y="2791202"/>
            <a:ext cx="3246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.5]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  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2916000" y="289799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4461300" y="2911414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1304457" y="3123487"/>
            <a:ext cx="3643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.6]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  a  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2923674" y="3230277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865933" y="3230277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1304457" y="3458748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.7]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  a  a  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2923674" y="3565538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261794" y="3565538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1300486" y="3776000"/>
            <a:ext cx="4451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.8]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  a  a  a  b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2919703" y="3882790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5637191" y="3882790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1304457" y="4099700"/>
            <a:ext cx="4862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.9]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  a  a  a  b  b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>
            <a:off x="2923674" y="4206490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6053518" y="4206490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4094475" y="2907627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4094475" y="3230277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4094475" y="3565538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4085833" y="3882790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4085833" y="4206490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>
            <a:off x="1150568" y="4418466"/>
            <a:ext cx="5426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.10]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  a  a  a  b  b  b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2923674" y="452525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6053518" y="452525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4085833" y="452525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6494584" y="452525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1150568" y="4762338"/>
            <a:ext cx="5811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.11]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  a  a  a  b  b  b  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2923674" y="4869128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6053518" y="4869128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4085833" y="4869128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6857458" y="4869128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1149119" y="5099960"/>
            <a:ext cx="6201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.12]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=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  a  a  a  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>
            <a:off x="2922225" y="5206750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6052069" y="5206750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4084384" y="5206750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6856009" y="5206750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2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online algorithm of RLZS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296783" y="1760556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.2] 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=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3031458" y="18673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420196" y="18673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1296783" y="1414398"/>
            <a:ext cx="1759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[1..1] 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= 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3031458" y="154862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281913" y="963088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 =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  b  b  a  a  a  a  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96783" y="2106756"/>
            <a:ext cx="2579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.3] 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=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3031458" y="22135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420196" y="22135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797577" y="221354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1296783" y="2445962"/>
            <a:ext cx="2977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.4] 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=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031458" y="255275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209933" y="255275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1296783" y="2791202"/>
            <a:ext cx="3374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.5] 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=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  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3031458" y="289799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4209933" y="289799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4576758" y="2911414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1304457" y="3129794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.6] 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=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  a  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3031458" y="3236584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217607" y="3236584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4997885" y="3236584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1304457" y="3447046"/>
            <a:ext cx="4169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.7] 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=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  a  a  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3031458" y="355383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4217607" y="355383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5377252" y="3591459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1304457" y="3786940"/>
            <a:ext cx="4580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.8] 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=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  a  a  a  b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>
            <a:off x="3031458" y="3893730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4217607" y="3893730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5773113" y="3893730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1313277" y="4113563"/>
            <a:ext cx="4990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.9] 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=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  a  a  a  b  b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3031458" y="4220353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4226427" y="4220353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6191999" y="4220353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>
            <a:off x="1304457" y="4423682"/>
            <a:ext cx="5054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>
                <a:latin typeface="Times New Roman"/>
                <a:ea typeface="HG丸ｺﾞｼｯｸM-PRO"/>
                <a:cs typeface="Times New Roman"/>
              </a:rPr>
              <a:t>[1.</a:t>
            </a:r>
            <a:r>
              <a:rPr lang="en-US" altLang="ja-JP" sz="2400" dirty="0" smtClean="0">
                <a:latin typeface="Times New Roman"/>
                <a:ea typeface="HG丸ｺﾞｼｯｸM-PRO"/>
                <a:cs typeface="Times New Roman"/>
              </a:rPr>
              <a:t>.11]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=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  a  a  a  b  b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3031458" y="453047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4226427" y="453047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6197509" y="4530472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58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2" y="1674263"/>
            <a:ext cx="8649447" cy="484558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latin typeface="+mn-lt"/>
              </a:rPr>
              <a:t>Every self-referencing factor is a suffix of a palindrome.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88188" y="3118344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2194885" y="320394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 bwMode="auto">
          <a:xfrm>
            <a:off x="1864477" y="4098364"/>
            <a:ext cx="156330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コネクタ 14"/>
          <p:cNvCxnSpPr/>
          <p:nvPr/>
        </p:nvCxnSpPr>
        <p:spPr>
          <a:xfrm>
            <a:off x="3427786" y="3203348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 bwMode="auto">
          <a:xfrm>
            <a:off x="2622695" y="3964995"/>
            <a:ext cx="0" cy="2667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円形吹き出し 16"/>
          <p:cNvSpPr/>
          <p:nvPr/>
        </p:nvSpPr>
        <p:spPr bwMode="auto">
          <a:xfrm>
            <a:off x="3221661" y="5130288"/>
            <a:ext cx="3714712" cy="908864"/>
          </a:xfrm>
          <a:prstGeom prst="wedgeEllipseCallout">
            <a:avLst>
              <a:gd name="adj1" fmla="val -66206"/>
              <a:gd name="adj2" fmla="val -127573"/>
            </a:avLst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3600" dirty="0" smtClean="0">
                <a:ea typeface="HG丸ｺﾞｼｯｸM-PRO"/>
                <a:cs typeface="HG丸ｺﾞｼｯｸM-PRO"/>
              </a:rPr>
              <a:t>palindrome</a:t>
            </a:r>
            <a:endParaRPr kumimoji="1" lang="ja-JP" altLang="en-US" sz="3600" dirty="0" smtClean="0">
              <a:ea typeface="HG丸ｺﾞｼｯｸM-PRO"/>
              <a:cs typeface="HG丸ｺﾞｼｯｸM-PRO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6200299" y="3203348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 bwMode="auto">
          <a:xfrm>
            <a:off x="2194885" y="3651787"/>
            <a:ext cx="123290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矢印コネクタ 21"/>
          <p:cNvCxnSpPr/>
          <p:nvPr/>
        </p:nvCxnSpPr>
        <p:spPr bwMode="auto">
          <a:xfrm flipH="1">
            <a:off x="1890934" y="3802108"/>
            <a:ext cx="113832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タイトル 2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r>
              <a:rPr lang="en-US" altLang="ja-JP" dirty="0">
                <a:latin typeface="+mj-lt"/>
              </a:rPr>
              <a:t>Reversed LZ factorization</a:t>
            </a:r>
            <a:br>
              <a:rPr lang="en-US" altLang="ja-JP" dirty="0">
                <a:latin typeface="+mj-lt"/>
              </a:rPr>
            </a:br>
            <a:r>
              <a:rPr lang="en-US" altLang="ja-JP" dirty="0" smtClean="0">
                <a:solidFill>
                  <a:srgbClr val="FF0000"/>
                </a:solidFill>
                <a:latin typeface="+mj-lt"/>
              </a:rPr>
              <a:t>with</a:t>
            </a:r>
            <a:r>
              <a:rPr lang="en-US" altLang="ja-JP" dirty="0" smtClean="0">
                <a:latin typeface="+mj-lt"/>
              </a:rPr>
              <a:t> </a:t>
            </a:r>
            <a:r>
              <a:rPr lang="en-US" altLang="ja-JP" dirty="0">
                <a:latin typeface="+mj-lt"/>
              </a:rPr>
              <a:t>self-references</a:t>
            </a:r>
            <a:endParaRPr kumimoji="1" lang="ja-JP" altLang="en-US" dirty="0">
              <a:latin typeface="+mj-lt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5400268" y="3203348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1770843" y="2691278"/>
            <a:ext cx="52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g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25" name="正方形/長方形 24"/>
          <p:cNvSpPr/>
          <p:nvPr/>
        </p:nvSpPr>
        <p:spPr>
          <a:xfrm>
            <a:off x="4121528" y="2691278"/>
            <a:ext cx="52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g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  <p:sp>
        <p:nvSpPr>
          <p:cNvPr id="26" name="正方形/長方形 25"/>
          <p:cNvSpPr/>
          <p:nvPr/>
        </p:nvSpPr>
        <p:spPr>
          <a:xfrm>
            <a:off x="2514249" y="2697698"/>
            <a:ext cx="52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g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sp>
        <p:nvSpPr>
          <p:cNvPr id="27" name="正方形/長方形 26"/>
          <p:cNvSpPr/>
          <p:nvPr/>
        </p:nvSpPr>
        <p:spPr>
          <a:xfrm>
            <a:off x="5449996" y="2697698"/>
            <a:ext cx="52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g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4</a:t>
            </a:r>
            <a:endParaRPr lang="en-US" altLang="ja-JP" sz="2800" dirty="0"/>
          </a:p>
        </p:txBody>
      </p:sp>
      <p:sp>
        <p:nvSpPr>
          <p:cNvPr id="29" name="正方形/長方形 28"/>
          <p:cNvSpPr/>
          <p:nvPr/>
        </p:nvSpPr>
        <p:spPr>
          <a:xfrm>
            <a:off x="6135910" y="2697698"/>
            <a:ext cx="52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g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5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9126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2" y="1674263"/>
            <a:ext cx="8649447" cy="484558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latin typeface="+mn-lt"/>
              </a:rPr>
              <a:t>Every self-referencing factor is a suffix of a palindrome.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88188" y="3118344"/>
            <a:ext cx="634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2194885" y="320394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 bwMode="auto">
          <a:xfrm>
            <a:off x="2194885" y="4095489"/>
            <a:ext cx="323725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コネクタ 14"/>
          <p:cNvCxnSpPr/>
          <p:nvPr/>
        </p:nvCxnSpPr>
        <p:spPr>
          <a:xfrm>
            <a:off x="3427786" y="3203348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 bwMode="auto">
          <a:xfrm>
            <a:off x="3813234" y="3964995"/>
            <a:ext cx="0" cy="2667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円形吹き出し 16"/>
          <p:cNvSpPr/>
          <p:nvPr/>
        </p:nvSpPr>
        <p:spPr bwMode="auto">
          <a:xfrm>
            <a:off x="4465113" y="5130288"/>
            <a:ext cx="3714712" cy="908864"/>
          </a:xfrm>
          <a:prstGeom prst="wedgeEllipseCallout">
            <a:avLst>
              <a:gd name="adj1" fmla="val -66206"/>
              <a:gd name="adj2" fmla="val -127573"/>
            </a:avLst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3600" dirty="0" smtClean="0">
                <a:ea typeface="HG丸ｺﾞｼｯｸM-PRO"/>
                <a:cs typeface="HG丸ｺﾞｼｯｸM-PRO"/>
              </a:rPr>
              <a:t>palindrome</a:t>
            </a:r>
            <a:endParaRPr kumimoji="1" lang="ja-JP" altLang="en-US" sz="3600" dirty="0" smtClean="0">
              <a:ea typeface="HG丸ｺﾞｼｯｸM-PRO"/>
              <a:cs typeface="HG丸ｺﾞｼｯｸM-PRO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6200299" y="3203348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 bwMode="auto">
          <a:xfrm>
            <a:off x="3427786" y="3652148"/>
            <a:ext cx="200435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矢印コネクタ 21"/>
          <p:cNvCxnSpPr/>
          <p:nvPr/>
        </p:nvCxnSpPr>
        <p:spPr bwMode="auto">
          <a:xfrm flipH="1">
            <a:off x="2194885" y="3802108"/>
            <a:ext cx="200435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タイトル 2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r>
              <a:rPr lang="en-US" altLang="ja-JP" dirty="0">
                <a:latin typeface="+mj-lt"/>
              </a:rPr>
              <a:t>Reversed LZ factorization</a:t>
            </a:r>
            <a:br>
              <a:rPr lang="en-US" altLang="ja-JP" dirty="0">
                <a:latin typeface="+mj-lt"/>
              </a:rPr>
            </a:br>
            <a:r>
              <a:rPr lang="en-US" altLang="ja-JP" dirty="0" smtClean="0">
                <a:solidFill>
                  <a:srgbClr val="FF0000"/>
                </a:solidFill>
                <a:latin typeface="+mj-lt"/>
              </a:rPr>
              <a:t>with</a:t>
            </a:r>
            <a:r>
              <a:rPr lang="en-US" altLang="ja-JP" dirty="0" smtClean="0">
                <a:latin typeface="+mj-lt"/>
              </a:rPr>
              <a:t> </a:t>
            </a:r>
            <a:r>
              <a:rPr lang="en-US" altLang="ja-JP" dirty="0">
                <a:latin typeface="+mj-lt"/>
              </a:rPr>
              <a:t>self-references</a:t>
            </a:r>
            <a:endParaRPr kumimoji="1" lang="ja-JP" altLang="en-US" dirty="0">
              <a:latin typeface="+mj-lt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5400268" y="3203348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1770843" y="2691278"/>
            <a:ext cx="52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g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20" name="正方形/長方形 19"/>
          <p:cNvSpPr/>
          <p:nvPr/>
        </p:nvSpPr>
        <p:spPr>
          <a:xfrm>
            <a:off x="4121528" y="2691278"/>
            <a:ext cx="52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g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  <p:sp>
        <p:nvSpPr>
          <p:cNvPr id="24" name="正方形/長方形 23"/>
          <p:cNvSpPr/>
          <p:nvPr/>
        </p:nvSpPr>
        <p:spPr>
          <a:xfrm>
            <a:off x="2514249" y="2697698"/>
            <a:ext cx="52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g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sp>
        <p:nvSpPr>
          <p:cNvPr id="25" name="正方形/長方形 24"/>
          <p:cNvSpPr/>
          <p:nvPr/>
        </p:nvSpPr>
        <p:spPr>
          <a:xfrm>
            <a:off x="5449996" y="2697698"/>
            <a:ext cx="52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g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4</a:t>
            </a:r>
            <a:endParaRPr lang="en-US" altLang="ja-JP" sz="2800" dirty="0"/>
          </a:p>
        </p:txBody>
      </p:sp>
      <p:sp>
        <p:nvSpPr>
          <p:cNvPr id="26" name="正方形/長方形 25"/>
          <p:cNvSpPr/>
          <p:nvPr/>
        </p:nvSpPr>
        <p:spPr>
          <a:xfrm>
            <a:off x="6135910" y="2697698"/>
            <a:ext cx="52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g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5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28702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lt"/>
              </a:rPr>
              <a:t>LZ factorization without self-references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767010" y="732255"/>
            <a:ext cx="3007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[</a:t>
            </a:r>
            <a:r>
              <a:rPr lang="en-US" altLang="ja-JP" sz="2400" kern="0" dirty="0" err="1" smtClean="0">
                <a:solidFill>
                  <a:srgbClr val="000000"/>
                </a:solidFill>
                <a:ea typeface="HG丸ｺﾞｼｯｸM-PRO"/>
                <a:cs typeface="Times New Roman"/>
              </a:rPr>
              <a:t>Ziv</a:t>
            </a:r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 &amp; Lempel, </a:t>
            </a:r>
            <a:r>
              <a:rPr lang="en-US" altLang="ja-JP" sz="2400" kern="0" dirty="0">
                <a:solidFill>
                  <a:srgbClr val="000000"/>
                </a:solidFill>
                <a:ea typeface="HG丸ｺﾞｼｯｸM-PRO"/>
                <a:cs typeface="Times New Roman"/>
              </a:rPr>
              <a:t>1977]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94554" y="5395712"/>
            <a:ext cx="6085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211281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540173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1783724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2163614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sp>
        <p:nvSpPr>
          <p:cNvPr id="11" name="コンテンツ プレースホルダー 1"/>
          <p:cNvSpPr txBox="1">
            <a:spLocks/>
          </p:cNvSpPr>
          <p:nvPr/>
        </p:nvSpPr>
        <p:spPr bwMode="auto">
          <a:xfrm>
            <a:off x="494554" y="1666600"/>
            <a:ext cx="7997957" cy="290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>
                <a:latin typeface="+mn-lt"/>
              </a:rPr>
              <a:t>LZ factorization </a:t>
            </a:r>
            <a:r>
              <a:rPr lang="en-US" altLang="ja-JP" sz="2800" kern="0" dirty="0">
                <a:solidFill>
                  <a:srgbClr val="000000"/>
                </a:solidFill>
                <a:latin typeface="Arial"/>
              </a:rPr>
              <a:t>without self-references </a:t>
            </a:r>
            <a:r>
              <a:rPr lang="en-US" altLang="ja-JP" sz="2800" dirty="0" smtClean="0">
                <a:latin typeface="+mn-lt"/>
              </a:rPr>
              <a:t>of string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+mn-lt"/>
              </a:rPr>
              <a:t> of length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800" dirty="0" smtClean="0">
                <a:latin typeface="+mn-lt"/>
              </a:rPr>
              <a:t> is a factorization</a:t>
            </a:r>
            <a:r>
              <a:rPr lang="en-US" altLang="ja-JP" sz="2800" i="1" dirty="0" smtClean="0">
                <a:latin typeface="+mn-lt"/>
                <a:cs typeface="Times New Roman"/>
              </a:rPr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,s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,...,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m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dirty="0" smtClean="0">
                <a:latin typeface="+mn-lt"/>
              </a:rPr>
              <a:t>such that</a:t>
            </a:r>
          </a:p>
          <a:p>
            <a:r>
              <a:rPr lang="en-US" altLang="ja-JP" sz="2800" dirty="0" smtClean="0"/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 = 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m</a:t>
            </a:r>
            <a:endParaRPr lang="en-US" altLang="ja-JP" sz="2800" i="1" baseline="-25000" dirty="0" smtClean="0">
              <a:latin typeface="Times New Roman"/>
              <a:cs typeface="Times New Roman"/>
            </a:endParaRPr>
          </a:p>
          <a:p>
            <a:r>
              <a:rPr lang="en-US" altLang="ja-JP" sz="2800" i="1" baseline="-25000" dirty="0" smtClean="0"/>
              <a:t>  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is the longest non-empty prefix of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Times New Roman"/>
                <a:cs typeface="Times New Roman"/>
              </a:rPr>
              <a:t>[|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−1</a:t>
            </a:r>
            <a:r>
              <a:rPr lang="en-US" altLang="ja-JP" sz="2800" dirty="0" smtClean="0">
                <a:latin typeface="Times New Roman"/>
                <a:cs typeface="Times New Roman"/>
              </a:rPr>
              <a:t>|+1..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800" dirty="0" smtClean="0">
                <a:latin typeface="Times New Roman"/>
                <a:cs typeface="Times New Roman"/>
              </a:rPr>
              <a:t>]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that is also a substring of</a:t>
            </a:r>
            <a:br>
              <a:rPr lang="en-US" altLang="ja-JP" sz="2800" dirty="0" smtClean="0">
                <a:latin typeface="+mn-lt"/>
              </a:rPr>
            </a:b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Times New Roman"/>
                <a:cs typeface="Times New Roman"/>
              </a:rPr>
              <a:t>[1.. |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 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−1</a:t>
            </a:r>
            <a:r>
              <a:rPr lang="en-US" altLang="ja-JP" sz="2800" dirty="0" smtClean="0">
                <a:latin typeface="Times New Roman"/>
                <a:cs typeface="Times New Roman"/>
              </a:rPr>
              <a:t>|]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if such exists</a:t>
            </a:r>
          </a:p>
          <a:p>
            <a:r>
              <a:rPr lang="en-US" altLang="ja-JP" sz="2800" dirty="0" smtClean="0"/>
              <a:t> 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sz="2800" dirty="0" smtClean="0">
                <a:latin typeface="Times New Roman"/>
                <a:cs typeface="Times New Roman"/>
              </a:rPr>
              <a:t> =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>
                <a:latin typeface="Times New Roman"/>
                <a:cs typeface="Times New Roman"/>
              </a:rPr>
              <a:t>[</a:t>
            </a:r>
            <a:r>
              <a:rPr lang="en-US" altLang="ja-JP" sz="2800" dirty="0" smtClean="0">
                <a:latin typeface="Times New Roman"/>
                <a:cs typeface="Times New Roman"/>
              </a:rPr>
              <a:t>|</a:t>
            </a:r>
            <a:r>
              <a:rPr lang="en-US" altLang="ja-JP" sz="2800" i="1" dirty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−1</a:t>
            </a:r>
            <a:r>
              <a:rPr lang="en-US" altLang="ja-JP" sz="2800" dirty="0">
                <a:latin typeface="Times New Roman"/>
                <a:cs typeface="Times New Roman"/>
              </a:rPr>
              <a:t>|+1] </a:t>
            </a:r>
            <a:r>
              <a:rPr lang="en-US" altLang="ja-JP" sz="2800" dirty="0" smtClean="0">
                <a:latin typeface="+mn-lt"/>
              </a:rPr>
              <a:t>otherwise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46128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510045"/>
            <a:ext cx="8447212" cy="4845580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We can compute each RLZS factor </a:t>
            </a:r>
            <a:r>
              <a:rPr lang="en-US" altLang="ja-JP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altLang="ja-JP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by</a:t>
            </a:r>
            <a:endParaRPr lang="en-US" altLang="ja-JP" dirty="0">
              <a:solidFill>
                <a:srgbClr val="000000"/>
              </a:solidFill>
              <a:latin typeface="+mn-lt"/>
              <a:cs typeface="Times New Roman"/>
            </a:endParaRPr>
          </a:p>
          <a:p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using KK algorithm, and</a:t>
            </a:r>
          </a:p>
          <a:p>
            <a:pPr lvl="1"/>
            <a:r>
              <a:rPr lang="en-US" altLang="ja-JP" dirty="0">
                <a:solidFill>
                  <a:srgbClr val="000000"/>
                </a:solidFill>
                <a:latin typeface="+mn-lt"/>
                <a:cs typeface="Times New Roman"/>
              </a:rPr>
              <a:t>In a total of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 </a:t>
            </a:r>
            <a:r>
              <a:rPr lang="en-US" altLang="ja-JP" dirty="0">
                <a:latin typeface="Times New Roman"/>
                <a:cs typeface="Times New Roman"/>
              </a:rPr>
              <a:t>log </a:t>
            </a:r>
            <a:r>
              <a:rPr lang="en-US" altLang="ja-JP" dirty="0" smtClean="0">
                <a:latin typeface="Times New Roman"/>
                <a:cs typeface="Times New Roman"/>
              </a:rPr>
              <a:t>n)</a:t>
            </a:r>
            <a:r>
              <a:rPr lang="en-US" altLang="ja-JP" dirty="0" smtClean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  <a:cs typeface="Times New Roman"/>
              </a:rPr>
              <a:t>bits of space and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 </a:t>
            </a:r>
            <a:r>
              <a:rPr lang="en-US" altLang="ja-JP" dirty="0" smtClean="0">
                <a:latin typeface="Times New Roman"/>
                <a:cs typeface="Times New Roman"/>
              </a:rPr>
              <a:t>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</a:t>
            </a:r>
            <a:r>
              <a:rPr lang="en-US" altLang="ja-JP" dirty="0" smtClean="0">
                <a:cs typeface="Times New Roman"/>
              </a:rPr>
              <a:t> </a:t>
            </a:r>
            <a:r>
              <a:rPr lang="en-US" altLang="ja-JP" dirty="0">
                <a:latin typeface="+mn-lt"/>
                <a:cs typeface="Times New Roman"/>
              </a:rPr>
              <a:t>time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.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computing </a:t>
            </a:r>
            <a:r>
              <a:rPr lang="en-US" altLang="ja-JP" dirty="0">
                <a:solidFill>
                  <a:srgbClr val="000000"/>
                </a:solidFill>
                <a:latin typeface="+mn-lt"/>
                <a:cs typeface="Times New Roman"/>
              </a:rPr>
              <a:t>the longest palindrome which ends at each 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position, online</a:t>
            </a:r>
          </a:p>
          <a:p>
            <a:pPr lvl="1"/>
            <a:r>
              <a:rPr lang="en-US" altLang="ja-JP" dirty="0">
                <a:solidFill>
                  <a:srgbClr val="000000"/>
                </a:solidFill>
                <a:latin typeface="+mn-lt"/>
                <a:cs typeface="Times New Roman"/>
              </a:rPr>
              <a:t>I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n </a:t>
            </a:r>
            <a:r>
              <a:rPr lang="en-US" altLang="ja-JP" dirty="0">
                <a:solidFill>
                  <a:srgbClr val="000000"/>
                </a:solidFill>
                <a:latin typeface="+mn-lt"/>
                <a:cs typeface="Times New Roman"/>
              </a:rPr>
              <a:t>a total of 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cs typeface="Times New Roman"/>
              </a:rPr>
              <a:t> log 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altLang="ja-JP" dirty="0">
                <a:solidFill>
                  <a:srgbClr val="000000"/>
                </a:solidFill>
                <a:latin typeface="+mn-lt"/>
                <a:cs typeface="Times New Roman"/>
              </a:rPr>
              <a:t>bits 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of space </a:t>
            </a:r>
            <a:r>
              <a:rPr lang="en-US" altLang="ja-JP" dirty="0">
                <a:solidFill>
                  <a:srgbClr val="000000"/>
                </a:solidFill>
                <a:latin typeface="+mn-lt"/>
                <a:cs typeface="Times New Roman"/>
              </a:rPr>
              <a:t>and 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altLang="ja-JP" dirty="0">
                <a:solidFill>
                  <a:srgbClr val="000000"/>
                </a:solidFill>
                <a:latin typeface="+mn-lt"/>
                <a:cs typeface="Times New Roman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time, </a:t>
            </a:r>
            <a:r>
              <a:rPr lang="en-US" altLang="ja-JP" dirty="0">
                <a:solidFill>
                  <a:srgbClr val="000000"/>
                </a:solidFill>
                <a:latin typeface="+mn-lt"/>
                <a:cs typeface="Times New Roman"/>
              </a:rPr>
              <a:t>by modifying </a:t>
            </a:r>
            <a:r>
              <a:rPr lang="en-US" altLang="ja-JP" dirty="0" err="1">
                <a:solidFill>
                  <a:srgbClr val="000000"/>
                </a:solidFill>
                <a:latin typeface="+mn-lt"/>
                <a:cs typeface="Times New Roman"/>
              </a:rPr>
              <a:t>Manachar’s</a:t>
            </a:r>
            <a:r>
              <a:rPr lang="en-US" altLang="ja-JP" dirty="0">
                <a:solidFill>
                  <a:srgbClr val="000000"/>
                </a:solidFill>
                <a:latin typeface="+mn-lt"/>
                <a:cs typeface="Times New Roman"/>
              </a:rPr>
              <a:t> algorithm [</a:t>
            </a:r>
            <a:r>
              <a:rPr lang="en-US" altLang="ja-JP" dirty="0" err="1">
                <a:solidFill>
                  <a:srgbClr val="000000"/>
                </a:solidFill>
                <a:latin typeface="+mn-lt"/>
                <a:cs typeface="Times New Roman"/>
              </a:rPr>
              <a:t>Manacher</a:t>
            </a:r>
            <a:r>
              <a:rPr lang="en-US" altLang="ja-JP" dirty="0">
                <a:solidFill>
                  <a:srgbClr val="000000"/>
                </a:solidFill>
                <a:latin typeface="+mn-lt"/>
                <a:cs typeface="Times New Roman"/>
              </a:rPr>
              <a:t>, 1975].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online RLZS in O(</a:t>
            </a:r>
            <a:r>
              <a:rPr kumimoji="1" lang="en-US" altLang="ja-JP" dirty="0" err="1" smtClean="0">
                <a:latin typeface="+mj-lt"/>
              </a:rPr>
              <a:t>nlogn</a:t>
            </a:r>
            <a:r>
              <a:rPr kumimoji="1" lang="en-US" altLang="ja-JP" dirty="0" smtClean="0">
                <a:latin typeface="+mj-lt"/>
              </a:rPr>
              <a:t>) bits of space</a:t>
            </a:r>
            <a:endParaRPr kumimoji="1" lang="ja-JP" altLang="en-US" dirty="0">
              <a:latin typeface="+mj-lt"/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304248" y="4790525"/>
            <a:ext cx="7651275" cy="1572707"/>
            <a:chOff x="304248" y="4248875"/>
            <a:chExt cx="7651275" cy="1572707"/>
          </a:xfrm>
        </p:grpSpPr>
        <p:sp>
          <p:nvSpPr>
            <p:cNvPr id="5" name="コンテンツ プレースホルダー 1"/>
            <p:cNvSpPr txBox="1">
              <a:spLocks/>
            </p:cNvSpPr>
            <p:nvPr/>
          </p:nvSpPr>
          <p:spPr bwMode="auto">
            <a:xfrm>
              <a:off x="494554" y="4630315"/>
              <a:ext cx="7460969" cy="1191267"/>
            </a:xfrm>
            <a:prstGeom prst="rect">
              <a:avLst/>
            </a:prstGeom>
            <a:noFill/>
            <a:ln w="76200" cmpd="tri">
              <a:solidFill>
                <a:schemeClr val="accent2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4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18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en-US" altLang="ja-JP" sz="2700" dirty="0" smtClean="0">
                  <a:latin typeface="+mn-lt"/>
                  <a:cs typeface="Times New Roman"/>
                </a:rPr>
                <a:t>We can compute RLZS online in </a:t>
              </a:r>
              <a:r>
                <a:rPr lang="en-US" altLang="ja-JP" sz="2700" i="1" dirty="0" smtClean="0">
                  <a:latin typeface="Times New Roman"/>
                  <a:cs typeface="Times New Roman"/>
                </a:rPr>
                <a:t>O</a:t>
              </a:r>
              <a:r>
                <a:rPr lang="en-US" altLang="ja-JP" sz="2700" dirty="0" smtClean="0">
                  <a:latin typeface="Times New Roman"/>
                  <a:cs typeface="Times New Roman"/>
                </a:rPr>
                <a:t>(</a:t>
              </a:r>
              <a:r>
                <a:rPr lang="en-US" altLang="ja-JP" sz="2700" i="1" dirty="0" smtClean="0">
                  <a:latin typeface="Times New Roman"/>
                  <a:cs typeface="Times New Roman"/>
                </a:rPr>
                <a:t>n </a:t>
              </a:r>
              <a:r>
                <a:rPr lang="en-US" altLang="ja-JP" sz="2700" dirty="0" smtClean="0">
                  <a:latin typeface="Times New Roman"/>
                  <a:cs typeface="Times New Roman"/>
                </a:rPr>
                <a:t>log</a:t>
              </a:r>
              <a:r>
                <a:rPr lang="en-US" altLang="ja-JP" sz="2700" i="1" dirty="0" smtClean="0">
                  <a:latin typeface="Times New Roman"/>
                  <a:cs typeface="Times New Roman"/>
                </a:rPr>
                <a:t> n</a:t>
              </a:r>
              <a:r>
                <a:rPr lang="en-US" altLang="ja-JP" sz="2700" dirty="0" smtClean="0">
                  <a:latin typeface="Times New Roman"/>
                  <a:cs typeface="Times New Roman"/>
                </a:rPr>
                <a:t>)</a:t>
              </a:r>
              <a:r>
                <a:rPr lang="en-US" altLang="ja-JP" sz="2700" dirty="0" smtClean="0">
                  <a:latin typeface="+mn-lt"/>
                  <a:cs typeface="Times New Roman"/>
                </a:rPr>
                <a:t> bits of space and</a:t>
              </a:r>
              <a:r>
                <a:rPr lang="en-US" altLang="ja-JP" sz="2700" dirty="0" smtClean="0">
                  <a:latin typeface="+mn-lt"/>
                </a:rPr>
                <a:t> </a:t>
              </a:r>
              <a:r>
                <a:rPr lang="en-US" altLang="ja-JP" sz="2700" i="1" dirty="0" smtClean="0">
                  <a:latin typeface="Times New Roman"/>
                  <a:cs typeface="Times New Roman"/>
                </a:rPr>
                <a:t>O</a:t>
              </a:r>
              <a:r>
                <a:rPr lang="en-US" altLang="ja-JP" sz="2700" dirty="0" smtClean="0">
                  <a:latin typeface="Times New Roman"/>
                  <a:cs typeface="Times New Roman"/>
                </a:rPr>
                <a:t>(</a:t>
              </a:r>
              <a:r>
                <a:rPr lang="en-US" altLang="ja-JP" sz="2700" i="1" dirty="0" smtClean="0">
                  <a:latin typeface="Times New Roman"/>
                  <a:cs typeface="Times New Roman"/>
                </a:rPr>
                <a:t>n </a:t>
              </a:r>
              <a:r>
                <a:rPr lang="en-US" altLang="ja-JP" sz="2700" dirty="0" smtClean="0">
                  <a:latin typeface="Times New Roman"/>
                  <a:cs typeface="Times New Roman"/>
                </a:rPr>
                <a:t>log</a:t>
              </a:r>
              <a:r>
                <a:rPr lang="en-US" altLang="ja-JP" sz="2700" i="1" dirty="0" smtClean="0">
                  <a:latin typeface="Times New Roman"/>
                  <a:cs typeface="Times New Roman"/>
                </a:rPr>
                <a:t> </a:t>
              </a:r>
              <a:r>
                <a:rPr lang="en-US" altLang="ja-JP" sz="2700" i="1" dirty="0" err="1" smtClean="0">
                  <a:latin typeface="Times New Roman"/>
                  <a:cs typeface="Times New Roman"/>
                </a:rPr>
                <a:t>σ</a:t>
              </a:r>
              <a:r>
                <a:rPr lang="en-US" altLang="ja-JP" sz="2700" dirty="0" smtClean="0">
                  <a:latin typeface="Times New Roman"/>
                  <a:cs typeface="Times New Roman"/>
                </a:rPr>
                <a:t>)</a:t>
              </a:r>
              <a:r>
                <a:rPr lang="en-US" altLang="ja-JP" sz="2700" dirty="0" smtClean="0">
                  <a:latin typeface="+mn-lt"/>
                  <a:cs typeface="Times New Roman"/>
                </a:rPr>
                <a:t> time.</a:t>
              </a:r>
              <a:endParaRPr lang="ja-JP" altLang="en-US" sz="2700" dirty="0">
                <a:latin typeface="+mn-lt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04248" y="4248875"/>
              <a:ext cx="1159505" cy="369332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E4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Theorem</a:t>
              </a:r>
              <a:endParaRPr kumimoji="1"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6400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97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Outline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4" name="二等辺三角形 3"/>
          <p:cNvSpPr/>
          <p:nvPr/>
        </p:nvSpPr>
        <p:spPr bwMode="auto">
          <a:xfrm rot="5400000">
            <a:off x="176872" y="4753324"/>
            <a:ext cx="340424" cy="327351"/>
          </a:xfrm>
          <a:prstGeom prst="triangle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8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005590"/>
            <a:ext cx="8229600" cy="484558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ja-JP" sz="2400" dirty="0" smtClean="0">
                <a:latin typeface="+mn-lt"/>
              </a:rPr>
              <a:t>Reversed LZ factorization without self-references (RLZ)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ja-JP" sz="2400" dirty="0" smtClean="0">
                <a:latin typeface="+mn-lt"/>
              </a:rPr>
              <a:t>Online RLZ algorithm by </a:t>
            </a:r>
            <a:r>
              <a:rPr lang="en-US" altLang="ja-JP" sz="2400" dirty="0" err="1" smtClean="0">
                <a:latin typeface="+mn-lt"/>
              </a:rPr>
              <a:t>Kolpakov</a:t>
            </a:r>
            <a:r>
              <a:rPr lang="en-US" altLang="ja-JP" sz="2400" dirty="0" smtClean="0">
                <a:latin typeface="+mn-lt"/>
              </a:rPr>
              <a:t> and </a:t>
            </a:r>
            <a:r>
              <a:rPr lang="en-US" altLang="ja-JP" sz="2400" dirty="0" err="1" smtClean="0">
                <a:latin typeface="+mn-lt"/>
              </a:rPr>
              <a:t>Kucherov</a:t>
            </a:r>
            <a:endParaRPr lang="en-US" altLang="ja-JP" sz="2400" dirty="0" smtClean="0">
              <a:latin typeface="+mn-lt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ja-JP" sz="2400" dirty="0">
                <a:latin typeface="+mn-lt"/>
              </a:rPr>
              <a:t>N</a:t>
            </a:r>
            <a:r>
              <a:rPr lang="en-US" altLang="ja-JP" sz="2400" dirty="0" smtClean="0">
                <a:latin typeface="+mn-lt"/>
              </a:rPr>
              <a:t>ew online RLZ algorithm using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O</a:t>
            </a:r>
            <a:r>
              <a:rPr lang="en-US" altLang="ja-JP" sz="2400" dirty="0" smtClean="0">
                <a:latin typeface="Times New Roman"/>
                <a:cs typeface="Times New Roman"/>
              </a:rPr>
              <a:t>(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400" dirty="0" smtClean="0">
                <a:latin typeface="Times New Roman"/>
                <a:cs typeface="Times New Roman"/>
              </a:rPr>
              <a:t> log </a:t>
            </a:r>
            <a:r>
              <a:rPr lang="en-US" altLang="ja-JP" sz="2400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sz="2400" dirty="0" smtClean="0">
                <a:latin typeface="Times New Roman"/>
                <a:cs typeface="Times New Roman"/>
              </a:rPr>
              <a:t>)</a:t>
            </a:r>
            <a:r>
              <a:rPr lang="en-US" altLang="ja-JP" sz="2400" dirty="0" smtClean="0">
                <a:latin typeface="+mn-lt"/>
              </a:rPr>
              <a:t> bits of space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ja-JP" sz="2400" dirty="0">
                <a:latin typeface="+mn-lt"/>
              </a:rPr>
              <a:t>R</a:t>
            </a:r>
            <a:r>
              <a:rPr lang="en-US" altLang="ja-JP" sz="2400" dirty="0" smtClean="0">
                <a:latin typeface="+mn-lt"/>
              </a:rPr>
              <a:t>eversed LZ factorization with self-references (RLZS)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ja-JP" sz="2400" dirty="0">
                <a:latin typeface="+mn-lt"/>
              </a:rPr>
              <a:t>New online </a:t>
            </a:r>
            <a:r>
              <a:rPr lang="en-US" altLang="ja-JP" sz="2400" dirty="0" smtClean="0">
                <a:latin typeface="+mn-lt"/>
              </a:rPr>
              <a:t>RLZS </a:t>
            </a:r>
            <a:r>
              <a:rPr lang="en-US" altLang="ja-JP" sz="2400" dirty="0">
                <a:latin typeface="+mn-lt"/>
              </a:rPr>
              <a:t>algorithm using </a:t>
            </a:r>
            <a:r>
              <a:rPr lang="en-US" altLang="ja-JP" sz="2400" i="1" dirty="0">
                <a:latin typeface="Times New Roman"/>
                <a:cs typeface="Times New Roman"/>
              </a:rPr>
              <a:t>O</a:t>
            </a:r>
            <a:r>
              <a:rPr lang="en-US" altLang="ja-JP" sz="2400" dirty="0">
                <a:latin typeface="Times New Roman"/>
                <a:cs typeface="Times New Roman"/>
              </a:rPr>
              <a:t>(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n </a:t>
            </a:r>
            <a:r>
              <a:rPr lang="en-US" altLang="ja-JP" sz="2400" dirty="0" smtClean="0">
                <a:latin typeface="Times New Roman"/>
                <a:cs typeface="Times New Roman"/>
              </a:rPr>
              <a:t>log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400" dirty="0" smtClean="0">
                <a:latin typeface="Times New Roman"/>
                <a:cs typeface="Times New Roman"/>
              </a:rPr>
              <a:t>)</a:t>
            </a:r>
            <a:r>
              <a:rPr lang="en-US" altLang="ja-JP" sz="2400" dirty="0" smtClean="0">
                <a:latin typeface="+mn-lt"/>
                <a:cs typeface="Times New Roman"/>
              </a:rPr>
              <a:t> </a:t>
            </a:r>
            <a:r>
              <a:rPr lang="en-US" altLang="ja-JP" sz="2400" dirty="0">
                <a:latin typeface="+mn-lt"/>
              </a:rPr>
              <a:t>bits of </a:t>
            </a:r>
            <a:r>
              <a:rPr lang="en-US" altLang="ja-JP" sz="2400" dirty="0" smtClean="0">
                <a:latin typeface="+mn-lt"/>
              </a:rPr>
              <a:t>space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ja-JP" sz="2400" dirty="0">
                <a:latin typeface="+mn-lt"/>
              </a:rPr>
              <a:t>New online </a:t>
            </a:r>
            <a:r>
              <a:rPr lang="en-US" altLang="ja-JP" sz="2400" dirty="0" smtClean="0">
                <a:latin typeface="+mn-lt"/>
              </a:rPr>
              <a:t>RLZS </a:t>
            </a:r>
            <a:r>
              <a:rPr lang="en-US" altLang="ja-JP" sz="2400" dirty="0">
                <a:latin typeface="+mn-lt"/>
              </a:rPr>
              <a:t>algorithm using </a:t>
            </a:r>
            <a:r>
              <a:rPr lang="en-US" altLang="ja-JP" sz="2400" i="1" dirty="0">
                <a:latin typeface="Times New Roman"/>
                <a:cs typeface="Times New Roman"/>
              </a:rPr>
              <a:t>O</a:t>
            </a:r>
            <a:r>
              <a:rPr lang="en-US" altLang="ja-JP" sz="2400" dirty="0">
                <a:latin typeface="Times New Roman"/>
                <a:cs typeface="Times New Roman"/>
              </a:rPr>
              <a:t>(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n </a:t>
            </a:r>
            <a:r>
              <a:rPr lang="en-US" altLang="ja-JP" sz="2400" dirty="0" smtClean="0">
                <a:latin typeface="Times New Roman"/>
                <a:cs typeface="Times New Roman"/>
              </a:rPr>
              <a:t>log </a:t>
            </a:r>
            <a:r>
              <a:rPr lang="en-US" altLang="ja-JP" sz="2400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sz="2400" dirty="0">
                <a:latin typeface="Times New Roman"/>
                <a:cs typeface="Times New Roman"/>
              </a:rPr>
              <a:t>)</a:t>
            </a:r>
            <a:r>
              <a:rPr lang="en-US" altLang="ja-JP" sz="2400" dirty="0">
                <a:latin typeface="+mn-lt"/>
                <a:cs typeface="Times New Roman"/>
              </a:rPr>
              <a:t> </a:t>
            </a:r>
            <a:r>
              <a:rPr lang="en-US" altLang="ja-JP" sz="2400" dirty="0">
                <a:latin typeface="+mn-lt"/>
              </a:rPr>
              <a:t>bits of space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altLang="ja-JP" sz="2400" dirty="0" smtClean="0">
              <a:latin typeface="+mn-lt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1628" y="5435671"/>
            <a:ext cx="3902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n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: the length of input string</a:t>
            </a:r>
          </a:p>
          <a:p>
            <a:r>
              <a:rPr kumimoji="1" lang="en-US" altLang="ja-JP" sz="2400" i="1" dirty="0" err="1" smtClean="0">
                <a:latin typeface="Times New Roman"/>
                <a:cs typeface="Times New Roman"/>
              </a:rPr>
              <a:t>σ</a:t>
            </a:r>
            <a:r>
              <a:rPr kumimoji="1" lang="en-US" altLang="ja-JP" sz="2400" dirty="0" smtClean="0"/>
              <a:t> : the alphabet size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322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674263"/>
            <a:ext cx="8229600" cy="4845580"/>
          </a:xfrm>
        </p:spPr>
        <p:txBody>
          <a:bodyPr/>
          <a:lstStyle/>
          <a:p>
            <a:pPr marL="900" indent="0">
              <a:spcBef>
                <a:spcPts val="2424"/>
              </a:spcBef>
              <a:buNone/>
            </a:pPr>
            <a:r>
              <a:rPr lang="en-US" altLang="ja-JP" dirty="0" smtClean="0">
                <a:latin typeface="+mn-lt"/>
              </a:rPr>
              <a:t>We </a:t>
            </a:r>
            <a:r>
              <a:rPr lang="en-US" altLang="ja-JP" dirty="0">
                <a:latin typeface="+mn-lt"/>
              </a:rPr>
              <a:t>can </a:t>
            </a:r>
            <a:r>
              <a:rPr lang="en-US" altLang="ja-JP" dirty="0" smtClean="0">
                <a:latin typeface="+mn-lt"/>
              </a:rPr>
              <a:t>compute </a:t>
            </a:r>
            <a:r>
              <a:rPr lang="en-US" altLang="ja-JP" dirty="0">
                <a:latin typeface="+mn-lt"/>
              </a:rPr>
              <a:t>the longest palindrome which ends at each position in a total of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 log 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)</a:t>
            </a:r>
            <a:r>
              <a:rPr lang="en-US" altLang="ja-JP" dirty="0">
                <a:latin typeface="+mn-lt"/>
              </a:rPr>
              <a:t> bits space and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)</a:t>
            </a:r>
            <a:r>
              <a:rPr lang="en-US" altLang="ja-JP" dirty="0">
                <a:latin typeface="+mn-lt"/>
              </a:rPr>
              <a:t> time </a:t>
            </a:r>
            <a:r>
              <a:rPr lang="en-US" altLang="ja-JP" dirty="0" smtClean="0">
                <a:latin typeface="+mn-lt"/>
              </a:rPr>
              <a:t>online, by modifying </a:t>
            </a:r>
            <a:r>
              <a:rPr lang="en-US" altLang="ja-JP" dirty="0" err="1" smtClean="0">
                <a:latin typeface="+mn-lt"/>
              </a:rPr>
              <a:t>Manachar’s</a:t>
            </a:r>
            <a:r>
              <a:rPr lang="en-US" altLang="ja-JP" dirty="0" smtClean="0">
                <a:latin typeface="+mn-lt"/>
              </a:rPr>
              <a:t> algorithm [</a:t>
            </a:r>
            <a:r>
              <a:rPr lang="en-US" altLang="ja-JP" dirty="0" err="1">
                <a:latin typeface="+mn-lt"/>
              </a:rPr>
              <a:t>Manacher</a:t>
            </a:r>
            <a:r>
              <a:rPr lang="en-US" altLang="ja-JP" dirty="0">
                <a:latin typeface="+mn-lt"/>
              </a:rPr>
              <a:t>, 1975]</a:t>
            </a:r>
            <a:r>
              <a:rPr lang="en-US" altLang="ja-JP" dirty="0">
                <a:latin typeface="+mn-lt"/>
                <a:cs typeface="Times New Roman"/>
              </a:rPr>
              <a:t>.</a:t>
            </a: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ja-JP" dirty="0">
              <a:latin typeface="Times New Roman"/>
              <a:cs typeface="Times New Roman"/>
            </a:endParaRPr>
          </a:p>
          <a:p>
            <a:endParaRPr lang="en-US" altLang="ja-JP" dirty="0">
              <a:latin typeface="+mn-lt"/>
            </a:endParaRPr>
          </a:p>
          <a:p>
            <a:endParaRPr lang="en-US" altLang="ja-JP" dirty="0" smtClean="0">
              <a:latin typeface="+mn-lt"/>
            </a:endParaRPr>
          </a:p>
          <a:p>
            <a:endParaRPr lang="en-US" altLang="ja-JP" dirty="0">
              <a:latin typeface="+mn-lt"/>
            </a:endParaRPr>
          </a:p>
          <a:p>
            <a:endParaRPr lang="en-US" altLang="ja-JP" dirty="0" smtClean="0">
              <a:latin typeface="+mn-lt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lt"/>
              </a:rPr>
              <a:t>Reversed LZ factorization</a:t>
            </a:r>
            <a:br>
              <a:rPr lang="en-US" altLang="ja-JP" dirty="0">
                <a:latin typeface="+mn-lt"/>
              </a:rPr>
            </a:br>
            <a:r>
              <a:rPr lang="en-US" altLang="ja-JP" dirty="0">
                <a:solidFill>
                  <a:srgbClr val="FF0000"/>
                </a:solidFill>
                <a:latin typeface="+mn-lt"/>
              </a:rPr>
              <a:t>with</a:t>
            </a:r>
            <a:r>
              <a:rPr lang="en-US" altLang="ja-JP" dirty="0">
                <a:latin typeface="+mn-lt"/>
              </a:rPr>
              <a:t> self-references</a:t>
            </a:r>
            <a:endParaRPr kumimoji="1" lang="ja-JP" altLang="en-US" dirty="0">
              <a:latin typeface="+mn-lt"/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304248" y="3831853"/>
            <a:ext cx="7651275" cy="1572707"/>
            <a:chOff x="304248" y="4248875"/>
            <a:chExt cx="7651275" cy="1572707"/>
          </a:xfrm>
        </p:grpSpPr>
        <p:sp>
          <p:nvSpPr>
            <p:cNvPr id="18" name="コンテンツ プレースホルダー 1"/>
            <p:cNvSpPr txBox="1">
              <a:spLocks/>
            </p:cNvSpPr>
            <p:nvPr/>
          </p:nvSpPr>
          <p:spPr bwMode="auto">
            <a:xfrm>
              <a:off x="494554" y="4630315"/>
              <a:ext cx="7460969" cy="1191267"/>
            </a:xfrm>
            <a:prstGeom prst="rect">
              <a:avLst/>
            </a:prstGeom>
            <a:noFill/>
            <a:ln w="76200" cmpd="tri">
              <a:solidFill>
                <a:schemeClr val="accent2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4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18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en-US" altLang="ja-JP" sz="2700" dirty="0" smtClean="0">
                  <a:latin typeface="+mn-lt"/>
                  <a:cs typeface="Times New Roman"/>
                </a:rPr>
                <a:t>We can compute RLZS online in </a:t>
              </a:r>
              <a:r>
                <a:rPr lang="en-US" altLang="ja-JP" sz="2700" i="1" dirty="0" smtClean="0">
                  <a:latin typeface="Times New Roman"/>
                  <a:cs typeface="Times New Roman"/>
                </a:rPr>
                <a:t>O</a:t>
              </a:r>
              <a:r>
                <a:rPr lang="en-US" altLang="ja-JP" sz="2700" dirty="0" smtClean="0">
                  <a:latin typeface="Times New Roman"/>
                  <a:cs typeface="Times New Roman"/>
                </a:rPr>
                <a:t>(</a:t>
              </a:r>
              <a:r>
                <a:rPr lang="en-US" altLang="ja-JP" sz="2700" i="1" dirty="0" smtClean="0">
                  <a:latin typeface="Times New Roman"/>
                  <a:cs typeface="Times New Roman"/>
                </a:rPr>
                <a:t>n </a:t>
              </a:r>
              <a:r>
                <a:rPr lang="en-US" altLang="ja-JP" sz="2700" dirty="0" smtClean="0">
                  <a:latin typeface="Times New Roman"/>
                  <a:cs typeface="Times New Roman"/>
                </a:rPr>
                <a:t>log</a:t>
              </a:r>
              <a:r>
                <a:rPr lang="en-US" altLang="ja-JP" sz="2700" i="1" dirty="0" smtClean="0">
                  <a:latin typeface="Times New Roman"/>
                  <a:cs typeface="Times New Roman"/>
                </a:rPr>
                <a:t> n</a:t>
              </a:r>
              <a:r>
                <a:rPr lang="en-US" altLang="ja-JP" sz="2700" dirty="0" smtClean="0">
                  <a:latin typeface="Times New Roman"/>
                  <a:cs typeface="Times New Roman"/>
                </a:rPr>
                <a:t>)</a:t>
              </a:r>
              <a:r>
                <a:rPr lang="en-US" altLang="ja-JP" sz="2700" dirty="0" smtClean="0">
                  <a:latin typeface="+mn-lt"/>
                  <a:cs typeface="Times New Roman"/>
                </a:rPr>
                <a:t> bits of space and</a:t>
              </a:r>
              <a:r>
                <a:rPr lang="en-US" altLang="ja-JP" sz="2700" dirty="0" smtClean="0">
                  <a:latin typeface="+mn-lt"/>
                </a:rPr>
                <a:t> </a:t>
              </a:r>
              <a:r>
                <a:rPr lang="en-US" altLang="ja-JP" sz="2700" i="1" dirty="0" smtClean="0">
                  <a:latin typeface="Times New Roman"/>
                  <a:cs typeface="Times New Roman"/>
                </a:rPr>
                <a:t>O</a:t>
              </a:r>
              <a:r>
                <a:rPr lang="en-US" altLang="ja-JP" sz="2700" dirty="0" smtClean="0">
                  <a:latin typeface="Times New Roman"/>
                  <a:cs typeface="Times New Roman"/>
                </a:rPr>
                <a:t>(</a:t>
              </a:r>
              <a:r>
                <a:rPr lang="en-US" altLang="ja-JP" sz="2700" i="1" dirty="0" smtClean="0">
                  <a:latin typeface="Times New Roman"/>
                  <a:cs typeface="Times New Roman"/>
                </a:rPr>
                <a:t>n </a:t>
              </a:r>
              <a:r>
                <a:rPr lang="en-US" altLang="ja-JP" sz="2700" dirty="0" smtClean="0">
                  <a:latin typeface="Times New Roman"/>
                  <a:cs typeface="Times New Roman"/>
                </a:rPr>
                <a:t>log</a:t>
              </a:r>
              <a:r>
                <a:rPr lang="en-US" altLang="ja-JP" sz="2700" i="1" dirty="0" smtClean="0">
                  <a:latin typeface="Times New Roman"/>
                  <a:cs typeface="Times New Roman"/>
                </a:rPr>
                <a:t> </a:t>
              </a:r>
              <a:r>
                <a:rPr lang="en-US" altLang="ja-JP" sz="2700" i="1" dirty="0" err="1" smtClean="0">
                  <a:latin typeface="Times New Roman"/>
                  <a:cs typeface="Times New Roman"/>
                </a:rPr>
                <a:t>σ</a:t>
              </a:r>
              <a:r>
                <a:rPr lang="en-US" altLang="ja-JP" sz="2700" dirty="0" smtClean="0">
                  <a:latin typeface="Times New Roman"/>
                  <a:cs typeface="Times New Roman"/>
                </a:rPr>
                <a:t>)</a:t>
              </a:r>
              <a:r>
                <a:rPr lang="en-US" altLang="ja-JP" sz="2700" dirty="0" smtClean="0">
                  <a:latin typeface="+mn-lt"/>
                  <a:cs typeface="Times New Roman"/>
                </a:rPr>
                <a:t> time.</a:t>
              </a:r>
              <a:endParaRPr lang="ja-JP" altLang="en-US" sz="2700" dirty="0">
                <a:latin typeface="+mn-lt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04248" y="4248875"/>
              <a:ext cx="1159505" cy="369332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E4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Theorem</a:t>
              </a:r>
              <a:endParaRPr kumimoji="1"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5246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latin typeface="+mj-lt"/>
              </a:rPr>
              <a:t>S</a:t>
            </a:r>
            <a:r>
              <a:rPr lang="en-US" altLang="ja-JP" dirty="0" smtClean="0">
                <a:latin typeface="+mj-lt"/>
              </a:rPr>
              <a:t>uffix palindromes</a:t>
            </a:r>
            <a:endParaRPr lang="ja-JP" altLang="en-US" dirty="0" smtClean="0">
              <a:latin typeface="+mj-lt"/>
            </a:endParaRPr>
          </a:p>
        </p:txBody>
      </p:sp>
      <p:sp>
        <p:nvSpPr>
          <p:cNvPr id="5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600"/>
            <a:ext cx="7976057" cy="4845580"/>
          </a:xfrm>
        </p:spPr>
        <p:txBody>
          <a:bodyPr/>
          <a:lstStyle/>
          <a:p>
            <a:pPr marL="458100" indent="-457200">
              <a:spcBef>
                <a:spcPts val="624"/>
              </a:spcBef>
            </a:pPr>
            <a:r>
              <a:rPr lang="en-US" altLang="ja-JP" dirty="0" smtClean="0">
                <a:latin typeface="+mn-lt"/>
              </a:rPr>
              <a:t>All suffix palindromes of a string of length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+mn-lt"/>
              </a:rPr>
              <a:t> can be presented by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(log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)</a:t>
            </a:r>
            <a:r>
              <a:rPr lang="en-US" altLang="ja-JP" dirty="0" smtClean="0">
                <a:latin typeface="+mn-lt"/>
              </a:rPr>
              <a:t> arithmetic progressions [Apostolico,1995].</a:t>
            </a:r>
          </a:p>
        </p:txBody>
      </p:sp>
    </p:spTree>
    <p:extLst>
      <p:ext uri="{BB962C8B-B14F-4D97-AF65-F5344CB8AC3E}">
        <p14:creationId xmlns:p14="http://schemas.microsoft.com/office/powerpoint/2010/main" val="23556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latin typeface="+mj-lt"/>
              </a:rPr>
              <a:t>S</a:t>
            </a:r>
            <a:r>
              <a:rPr lang="en-US" altLang="ja-JP" dirty="0" smtClean="0">
                <a:latin typeface="+mj-lt"/>
              </a:rPr>
              <a:t>uffix palindromes</a:t>
            </a:r>
            <a:endParaRPr lang="ja-JP" altLang="en-US" dirty="0" smtClean="0">
              <a:latin typeface="+mj-lt"/>
            </a:endParaRPr>
          </a:p>
        </p:txBody>
      </p:sp>
      <p:sp>
        <p:nvSpPr>
          <p:cNvPr id="5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600"/>
            <a:ext cx="7976057" cy="4845580"/>
          </a:xfrm>
        </p:spPr>
        <p:txBody>
          <a:bodyPr/>
          <a:lstStyle/>
          <a:p>
            <a:pPr marL="458100" indent="-457200">
              <a:spcBef>
                <a:spcPts val="624"/>
              </a:spcBef>
            </a:pPr>
            <a:r>
              <a:rPr lang="en-US" altLang="ja-JP" dirty="0" smtClean="0">
                <a:latin typeface="+mn-lt"/>
              </a:rPr>
              <a:t>All suffix palindromes of a string of length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+mn-lt"/>
              </a:rPr>
              <a:t> can be presented by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(log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)</a:t>
            </a:r>
            <a:r>
              <a:rPr lang="en-US" altLang="ja-JP" dirty="0" smtClean="0">
                <a:latin typeface="+mn-lt"/>
              </a:rPr>
              <a:t> arithmetic progressions [Apostolico,1995].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14615" y="3327831"/>
            <a:ext cx="830678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altLang="ja-JP" sz="2400" spc="300" dirty="0" smtClean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Ex) </a:t>
            </a:r>
            <a:r>
              <a:rPr lang="en-US" altLang="ja-JP" sz="2400" i="1" spc="30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= a </a:t>
            </a:r>
            <a:r>
              <a:rPr lang="en-US" altLang="ja-JP" sz="2400" dirty="0" smtClean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b a b a c a b a b a d a b a b a c a b a b a</a:t>
            </a:r>
            <a:endParaRPr lang="ja-JP" altLang="en-US" sz="2400" dirty="0">
              <a:solidFill>
                <a:srgbClr val="000000"/>
              </a:solidFill>
              <a:latin typeface="HG丸ｺﾞｼｯｸM-PRO"/>
              <a:ea typeface="HG丸ｺﾞｼｯｸM-PRO"/>
              <a:cs typeface="HG丸ｺﾞｼｯｸM-PRO"/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6930163" y="3598709"/>
            <a:ext cx="1532761" cy="304291"/>
            <a:chOff x="6207520" y="3536065"/>
            <a:chExt cx="1532761" cy="304291"/>
          </a:xfrm>
        </p:grpSpPr>
        <p:sp>
          <p:nvSpPr>
            <p:cNvPr id="21" name="円弧 20"/>
            <p:cNvSpPr/>
            <p:nvPr/>
          </p:nvSpPr>
          <p:spPr bwMode="auto">
            <a:xfrm rot="5400000">
              <a:off x="7455399" y="3499706"/>
              <a:ext cx="205985" cy="363779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弧 21"/>
            <p:cNvSpPr/>
            <p:nvPr/>
          </p:nvSpPr>
          <p:spPr bwMode="auto">
            <a:xfrm rot="5400000">
              <a:off x="6931457" y="3392461"/>
              <a:ext cx="288213" cy="575422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弧 23"/>
            <p:cNvSpPr/>
            <p:nvPr/>
          </p:nvSpPr>
          <p:spPr bwMode="auto">
            <a:xfrm rot="5400000">
              <a:off x="6351124" y="3408539"/>
              <a:ext cx="288213" cy="575422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287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latin typeface="+mj-lt"/>
              </a:rPr>
              <a:t>S</a:t>
            </a:r>
            <a:r>
              <a:rPr lang="en-US" altLang="ja-JP" dirty="0" smtClean="0">
                <a:latin typeface="+mj-lt"/>
              </a:rPr>
              <a:t>uffix palindromes</a:t>
            </a:r>
            <a:endParaRPr lang="ja-JP" altLang="en-US" dirty="0" smtClean="0">
              <a:latin typeface="+mj-lt"/>
            </a:endParaRPr>
          </a:p>
        </p:txBody>
      </p:sp>
      <p:sp>
        <p:nvSpPr>
          <p:cNvPr id="5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600"/>
            <a:ext cx="7976057" cy="4845580"/>
          </a:xfrm>
        </p:spPr>
        <p:txBody>
          <a:bodyPr/>
          <a:lstStyle/>
          <a:p>
            <a:pPr marL="458100" indent="-457200">
              <a:spcBef>
                <a:spcPts val="624"/>
              </a:spcBef>
            </a:pPr>
            <a:r>
              <a:rPr lang="en-US" altLang="ja-JP" dirty="0" smtClean="0">
                <a:latin typeface="+mn-lt"/>
              </a:rPr>
              <a:t>All suffix palindromes of a string of length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+mn-lt"/>
              </a:rPr>
              <a:t> can be presented by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(log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)</a:t>
            </a:r>
            <a:r>
              <a:rPr lang="en-US" altLang="ja-JP" dirty="0" smtClean="0">
                <a:latin typeface="+mn-lt"/>
              </a:rPr>
              <a:t> arithmetic progressions [Apostolico,1995].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14615" y="3327831"/>
            <a:ext cx="830678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altLang="ja-JP" sz="2400" spc="300" dirty="0" smtClean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Ex) </a:t>
            </a:r>
            <a:r>
              <a:rPr lang="en-US" altLang="ja-JP" sz="2400" i="1" spc="30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= a </a:t>
            </a:r>
            <a:r>
              <a:rPr lang="en-US" altLang="ja-JP" sz="2400" dirty="0" smtClean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b a b a c a b a b a d a b a b a c a b a b a</a:t>
            </a:r>
            <a:endParaRPr lang="ja-JP" altLang="en-US" sz="2400" dirty="0">
              <a:solidFill>
                <a:srgbClr val="000000"/>
              </a:solidFill>
              <a:latin typeface="HG丸ｺﾞｼｯｸM-PRO"/>
              <a:ea typeface="HG丸ｺﾞｼｯｸM-PRO"/>
              <a:cs typeface="HG丸ｺﾞｼｯｸM-PRO"/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6930163" y="3598709"/>
            <a:ext cx="1532761" cy="304291"/>
            <a:chOff x="6207520" y="3536065"/>
            <a:chExt cx="1532761" cy="304291"/>
          </a:xfrm>
        </p:grpSpPr>
        <p:sp>
          <p:nvSpPr>
            <p:cNvPr id="21" name="円弧 20"/>
            <p:cNvSpPr/>
            <p:nvPr/>
          </p:nvSpPr>
          <p:spPr bwMode="auto">
            <a:xfrm rot="5400000">
              <a:off x="7455399" y="3499706"/>
              <a:ext cx="205985" cy="363779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弧 21"/>
            <p:cNvSpPr/>
            <p:nvPr/>
          </p:nvSpPr>
          <p:spPr bwMode="auto">
            <a:xfrm rot="5400000">
              <a:off x="6931457" y="3392461"/>
              <a:ext cx="288213" cy="575422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弧 23"/>
            <p:cNvSpPr/>
            <p:nvPr/>
          </p:nvSpPr>
          <p:spPr bwMode="auto">
            <a:xfrm rot="5400000">
              <a:off x="6351124" y="3408539"/>
              <a:ext cx="288213" cy="575422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図形グループ 2"/>
          <p:cNvGrpSpPr/>
          <p:nvPr/>
        </p:nvGrpSpPr>
        <p:grpSpPr>
          <a:xfrm>
            <a:off x="1657110" y="3575007"/>
            <a:ext cx="6805814" cy="655988"/>
            <a:chOff x="934467" y="3512363"/>
            <a:chExt cx="6805814" cy="655988"/>
          </a:xfrm>
        </p:grpSpPr>
        <p:sp>
          <p:nvSpPr>
            <p:cNvPr id="23" name="円弧 22"/>
            <p:cNvSpPr/>
            <p:nvPr/>
          </p:nvSpPr>
          <p:spPr bwMode="auto">
            <a:xfrm rot="5400000">
              <a:off x="5757961" y="2186031"/>
              <a:ext cx="655988" cy="3308652"/>
            </a:xfrm>
            <a:prstGeom prst="arc">
              <a:avLst>
                <a:gd name="adj1" fmla="val 16200000"/>
                <a:gd name="adj2" fmla="val 5356834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弧 30"/>
            <p:cNvSpPr/>
            <p:nvPr/>
          </p:nvSpPr>
          <p:spPr bwMode="auto">
            <a:xfrm rot="5400000">
              <a:off x="2355054" y="2091776"/>
              <a:ext cx="655988" cy="3497162"/>
            </a:xfrm>
            <a:prstGeom prst="arc">
              <a:avLst>
                <a:gd name="adj1" fmla="val 16200000"/>
                <a:gd name="adj2" fmla="val 5356834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663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online computation of suffix palindromes</a:t>
            </a:r>
            <a:endParaRPr lang="ja-JP" altLang="en-US" dirty="0" smtClean="0">
              <a:latin typeface="+mj-lt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38713" y="4110613"/>
            <a:ext cx="36440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altLang="ja-JP" sz="2400" i="1" spc="300" dirty="0" err="1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spc="300" dirty="0" err="1" smtClean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= a </a:t>
            </a:r>
            <a:r>
              <a:rPr lang="en-US" altLang="ja-JP" sz="2400" dirty="0" smtClean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b a b a b a b </a:t>
            </a:r>
            <a:r>
              <a:rPr lang="en-US" altLang="ja-JP" sz="2400" dirty="0" smtClean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lang="ja-JP" altLang="en-US" sz="2400" dirty="0">
              <a:solidFill>
                <a:srgbClr val="FF0000"/>
              </a:solidFill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786385" y="5097054"/>
            <a:ext cx="361829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altLang="ja-JP" sz="2400" i="1" spc="300" dirty="0" err="1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spc="300" dirty="0" err="1" smtClean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rPr>
              <a:t>c</a:t>
            </a:r>
            <a:r>
              <a:rPr lang="en-US" altLang="ja-JP" sz="2400" dirty="0" smtClean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= a </a:t>
            </a:r>
            <a:r>
              <a:rPr lang="en-US" altLang="ja-JP" sz="2400" dirty="0" smtClean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b a b a b a b </a:t>
            </a:r>
            <a:r>
              <a:rPr lang="en-US" altLang="ja-JP" sz="2400" dirty="0" smtClean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rPr>
              <a:t>c</a:t>
            </a:r>
            <a:endParaRPr lang="ja-JP" altLang="en-US" sz="2400" dirty="0">
              <a:solidFill>
                <a:srgbClr val="FF0000"/>
              </a:solidFill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026108" y="3285709"/>
            <a:ext cx="415179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altLang="ja-JP" sz="2400" spc="300" dirty="0" smtClean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Ex) </a:t>
            </a:r>
            <a:r>
              <a:rPr lang="en-US" altLang="ja-JP" sz="2400" i="1" spc="30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   = a b a b a b a b</a:t>
            </a:r>
            <a:endParaRPr lang="ja-JP" altLang="en-US" sz="2400" dirty="0">
              <a:solidFill>
                <a:srgbClr val="000000"/>
              </a:solidFill>
              <a:latin typeface="HG丸ｺﾞｼｯｸM-PRO"/>
              <a:ea typeface="HG丸ｺﾞｼｯｸM-PRO"/>
              <a:cs typeface="HG丸ｺﾞｼｯｸM-PRO"/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2964330" y="3555841"/>
            <a:ext cx="2108184" cy="304291"/>
            <a:chOff x="1229939" y="3528140"/>
            <a:chExt cx="2108184" cy="304291"/>
          </a:xfrm>
        </p:grpSpPr>
        <p:sp>
          <p:nvSpPr>
            <p:cNvPr id="21" name="円弧 20"/>
            <p:cNvSpPr/>
            <p:nvPr/>
          </p:nvSpPr>
          <p:spPr bwMode="auto">
            <a:xfrm rot="5400000">
              <a:off x="3053241" y="3491781"/>
              <a:ext cx="205985" cy="363779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弧 21"/>
            <p:cNvSpPr/>
            <p:nvPr/>
          </p:nvSpPr>
          <p:spPr bwMode="auto">
            <a:xfrm rot="5400000">
              <a:off x="2529299" y="3384536"/>
              <a:ext cx="288213" cy="575422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弧 23"/>
            <p:cNvSpPr/>
            <p:nvPr/>
          </p:nvSpPr>
          <p:spPr bwMode="auto">
            <a:xfrm rot="5400000">
              <a:off x="1948966" y="3400614"/>
              <a:ext cx="288213" cy="575422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弧 31"/>
            <p:cNvSpPr/>
            <p:nvPr/>
          </p:nvSpPr>
          <p:spPr bwMode="auto">
            <a:xfrm rot="5400000">
              <a:off x="1373543" y="3398050"/>
              <a:ext cx="288213" cy="575422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図形グループ 2"/>
          <p:cNvGrpSpPr/>
          <p:nvPr/>
        </p:nvGrpSpPr>
        <p:grpSpPr>
          <a:xfrm>
            <a:off x="2632661" y="4444762"/>
            <a:ext cx="2689716" cy="304291"/>
            <a:chOff x="1340830" y="4355742"/>
            <a:chExt cx="2689716" cy="304291"/>
          </a:xfrm>
        </p:grpSpPr>
        <p:sp>
          <p:nvSpPr>
            <p:cNvPr id="35" name="円弧 34"/>
            <p:cNvSpPr/>
            <p:nvPr/>
          </p:nvSpPr>
          <p:spPr bwMode="auto">
            <a:xfrm rot="5400000">
              <a:off x="3745664" y="4319383"/>
              <a:ext cx="205985" cy="363779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弧 35"/>
            <p:cNvSpPr/>
            <p:nvPr/>
          </p:nvSpPr>
          <p:spPr bwMode="auto">
            <a:xfrm rot="5400000">
              <a:off x="3221722" y="4212138"/>
              <a:ext cx="288213" cy="575422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弧 36"/>
            <p:cNvSpPr/>
            <p:nvPr/>
          </p:nvSpPr>
          <p:spPr bwMode="auto">
            <a:xfrm rot="5400000">
              <a:off x="2641389" y="4228216"/>
              <a:ext cx="288213" cy="575422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弧 37"/>
            <p:cNvSpPr/>
            <p:nvPr/>
          </p:nvSpPr>
          <p:spPr bwMode="auto">
            <a:xfrm rot="5400000">
              <a:off x="2065966" y="4225652"/>
              <a:ext cx="288213" cy="575422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弧 38"/>
            <p:cNvSpPr/>
            <p:nvPr/>
          </p:nvSpPr>
          <p:spPr bwMode="auto">
            <a:xfrm rot="5400000">
              <a:off x="1484434" y="4218730"/>
              <a:ext cx="288213" cy="575422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円弧 39"/>
          <p:cNvSpPr/>
          <p:nvPr/>
        </p:nvSpPr>
        <p:spPr bwMode="auto">
          <a:xfrm rot="5400000">
            <a:off x="5049957" y="5376829"/>
            <a:ext cx="205985" cy="363779"/>
          </a:xfrm>
          <a:prstGeom prst="arc">
            <a:avLst>
              <a:gd name="adj1" fmla="val 16200000"/>
              <a:gd name="adj2" fmla="val 5368332"/>
            </a:avLst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600"/>
            <a:ext cx="7976057" cy="4845580"/>
          </a:xfrm>
        </p:spPr>
        <p:txBody>
          <a:bodyPr/>
          <a:lstStyle/>
          <a:p>
            <a:pPr marL="458100" indent="-457200">
              <a:spcBef>
                <a:spcPts val="624"/>
              </a:spcBef>
            </a:pPr>
            <a:r>
              <a:rPr lang="en-US" altLang="ja-JP" dirty="0" smtClean="0">
                <a:latin typeface="+mn-lt"/>
              </a:rPr>
              <a:t>What </a:t>
            </a:r>
            <a:r>
              <a:rPr lang="en-US" altLang="ja-JP" dirty="0">
                <a:latin typeface="+mn-lt"/>
              </a:rPr>
              <a:t>happens to the suffix palindromes when a new character is </a:t>
            </a:r>
            <a:r>
              <a:rPr lang="en-US" altLang="ja-JP" dirty="0" smtClean="0">
                <a:latin typeface="+mn-lt"/>
              </a:rPr>
              <a:t>appended?</a:t>
            </a:r>
            <a:endParaRPr lang="en-US" altLang="ja-JP" dirty="0">
              <a:latin typeface="+mn-lt"/>
            </a:endParaRPr>
          </a:p>
          <a:p>
            <a:pPr marL="458100" indent="-457200">
              <a:spcBef>
                <a:spcPts val="624"/>
              </a:spcBef>
            </a:pPr>
            <a:endParaRPr lang="en-US" altLang="ja-JP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533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1"/>
      <p:bldP spid="31" grpId="0"/>
      <p:bldP spid="4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テキスト ボックス 50"/>
          <p:cNvSpPr txBox="1"/>
          <p:nvPr/>
        </p:nvSpPr>
        <p:spPr>
          <a:xfrm>
            <a:off x="5822470" y="2871389"/>
            <a:ext cx="411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x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online computation of suffix palindromes</a:t>
            </a:r>
            <a:endParaRPr lang="ja-JP" altLang="en-US" dirty="0" smtClean="0">
              <a:latin typeface="+mj-lt"/>
            </a:endParaRPr>
          </a:p>
        </p:txBody>
      </p:sp>
      <p:sp>
        <p:nvSpPr>
          <p:cNvPr id="5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600"/>
            <a:ext cx="7976057" cy="4845580"/>
          </a:xfrm>
        </p:spPr>
        <p:txBody>
          <a:bodyPr/>
          <a:lstStyle/>
          <a:p>
            <a:pPr marL="458100" indent="-457200">
              <a:spcBef>
                <a:spcPts val="1224"/>
              </a:spcBef>
            </a:pPr>
            <a:r>
              <a:rPr lang="en-US" altLang="ja-JP" dirty="0">
                <a:latin typeface="+mn-lt"/>
              </a:rPr>
              <a:t>What happens to the suffix palindromes when a new character is appended?</a:t>
            </a:r>
          </a:p>
          <a:p>
            <a:pPr marL="458100" indent="-457200">
              <a:spcBef>
                <a:spcPts val="1224"/>
              </a:spcBef>
            </a:pPr>
            <a:endParaRPr lang="en-US" altLang="ja-JP" dirty="0">
              <a:latin typeface="+mn-lt"/>
              <a:cs typeface="Times New Roman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963566" y="2954574"/>
            <a:ext cx="4858904" cy="360000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flipH="1">
            <a:off x="580201" y="2894203"/>
            <a:ext cx="33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w</a:t>
            </a:r>
            <a:endParaRPr kumimoji="1" lang="ja-JP" altLang="en-US" sz="2400" i="1" dirty="0">
              <a:latin typeface="Times New Roman"/>
              <a:cs typeface="Times New Roman"/>
            </a:endParaRPr>
          </a:p>
        </p:txBody>
      </p:sp>
      <p:cxnSp>
        <p:nvCxnSpPr>
          <p:cNvPr id="10" name="直線コネクタ 9"/>
          <p:cNvCxnSpPr/>
          <p:nvPr/>
        </p:nvCxnSpPr>
        <p:spPr bwMode="auto">
          <a:xfrm>
            <a:off x="5833471" y="2945252"/>
            <a:ext cx="61578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線コネクタ 49"/>
          <p:cNvCxnSpPr/>
          <p:nvPr/>
        </p:nvCxnSpPr>
        <p:spPr bwMode="auto">
          <a:xfrm>
            <a:off x="5830650" y="3308262"/>
            <a:ext cx="61860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図形グループ 6"/>
          <p:cNvGrpSpPr/>
          <p:nvPr/>
        </p:nvGrpSpPr>
        <p:grpSpPr>
          <a:xfrm>
            <a:off x="1979310" y="3153489"/>
            <a:ext cx="3831567" cy="443908"/>
            <a:chOff x="3809954" y="3153489"/>
            <a:chExt cx="2000923" cy="443908"/>
          </a:xfrm>
        </p:grpSpPr>
        <p:sp>
          <p:nvSpPr>
            <p:cNvPr id="34" name="円弧 33"/>
            <p:cNvSpPr/>
            <p:nvPr/>
          </p:nvSpPr>
          <p:spPr bwMode="auto">
            <a:xfrm rot="5400000">
              <a:off x="5569218" y="3288751"/>
              <a:ext cx="312407" cy="170910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弧 44"/>
            <p:cNvSpPr/>
            <p:nvPr/>
          </p:nvSpPr>
          <p:spPr bwMode="auto">
            <a:xfrm rot="5400000">
              <a:off x="5187914" y="3144770"/>
              <a:ext cx="437117" cy="454556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弧 52"/>
            <p:cNvSpPr/>
            <p:nvPr/>
          </p:nvSpPr>
          <p:spPr bwMode="auto">
            <a:xfrm rot="5400000">
              <a:off x="4733357" y="3151561"/>
              <a:ext cx="437117" cy="454556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弧 53"/>
            <p:cNvSpPr/>
            <p:nvPr/>
          </p:nvSpPr>
          <p:spPr bwMode="auto">
            <a:xfrm rot="5400000">
              <a:off x="4273230" y="3144770"/>
              <a:ext cx="437117" cy="454556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弧 54"/>
            <p:cNvSpPr/>
            <p:nvPr/>
          </p:nvSpPr>
          <p:spPr bwMode="auto">
            <a:xfrm rot="5400000">
              <a:off x="3818673" y="3151561"/>
              <a:ext cx="437117" cy="454556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6" name="テキスト ボックス 55"/>
          <p:cNvSpPr txBox="1"/>
          <p:nvPr/>
        </p:nvSpPr>
        <p:spPr>
          <a:xfrm>
            <a:off x="1665916" y="286277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a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487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1" grpId="0" animBg="1"/>
      <p:bldP spid="6" grpId="0"/>
      <p:bldP spid="5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online computation of suffix palindromes</a:t>
            </a:r>
            <a:endParaRPr lang="ja-JP" altLang="en-US" dirty="0" smtClean="0">
              <a:latin typeface="+mj-lt"/>
            </a:endParaRPr>
          </a:p>
        </p:txBody>
      </p:sp>
      <p:sp>
        <p:nvSpPr>
          <p:cNvPr id="5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600"/>
            <a:ext cx="7976057" cy="4845580"/>
          </a:xfrm>
        </p:spPr>
        <p:txBody>
          <a:bodyPr/>
          <a:lstStyle/>
          <a:p>
            <a:pPr marL="458100" indent="-457200">
              <a:spcBef>
                <a:spcPts val="624"/>
              </a:spcBef>
            </a:pPr>
            <a:r>
              <a:rPr lang="en-US" altLang="ja-JP" dirty="0">
                <a:latin typeface="+mn-lt"/>
              </a:rPr>
              <a:t>What happens to the suffix palindromes when a new character is appended?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13785" y="3100553"/>
            <a:ext cx="411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x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954881" y="3183738"/>
            <a:ext cx="4858904" cy="360000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flipH="1">
            <a:off x="1571516" y="3123367"/>
            <a:ext cx="33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w</a:t>
            </a:r>
            <a:endParaRPr kumimoji="1" lang="ja-JP" altLang="en-US" sz="2400" i="1" dirty="0">
              <a:latin typeface="Times New Roman"/>
              <a:cs typeface="Times New Roman"/>
            </a:endParaRPr>
          </a:p>
        </p:txBody>
      </p:sp>
      <p:cxnSp>
        <p:nvCxnSpPr>
          <p:cNvPr id="24" name="直線コネクタ 23"/>
          <p:cNvCxnSpPr/>
          <p:nvPr/>
        </p:nvCxnSpPr>
        <p:spPr bwMode="auto">
          <a:xfrm>
            <a:off x="6824786" y="3174416"/>
            <a:ext cx="61578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円弧 30"/>
          <p:cNvSpPr/>
          <p:nvPr/>
        </p:nvSpPr>
        <p:spPr bwMode="auto">
          <a:xfrm rot="5400000">
            <a:off x="4649321" y="1710746"/>
            <a:ext cx="474172" cy="3831569"/>
          </a:xfrm>
          <a:prstGeom prst="arc">
            <a:avLst>
              <a:gd name="adj1" fmla="val 16200000"/>
              <a:gd name="adj2" fmla="val 5368332"/>
            </a:avLst>
          </a:prstGeom>
          <a:noFill/>
          <a:ln w="28575" cap="flat" cmpd="sng" algn="ctr">
            <a:solidFill>
              <a:srgbClr val="AF11E3"/>
            </a:solidFill>
            <a:prstDash val="solid"/>
            <a:round/>
            <a:headEnd type="none" w="med" len="med"/>
            <a:tailEnd type="none"/>
          </a:ln>
          <a:effectLst/>
          <a:ex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57231" y="309194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a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27" name="直線コネクタ 26"/>
          <p:cNvCxnSpPr/>
          <p:nvPr/>
        </p:nvCxnSpPr>
        <p:spPr bwMode="auto">
          <a:xfrm>
            <a:off x="6821965" y="3537426"/>
            <a:ext cx="61860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0452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31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494554" y="5395712"/>
            <a:ext cx="6085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  <a:latin typeface="Arial"/>
              </a:rPr>
              <a:t>LZ factorization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without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self-references</a:t>
            </a:r>
            <a:endParaRPr kumimoji="1" lang="ja-JP" altLang="en-US" dirty="0">
              <a:latin typeface="+mn-lt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211281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540173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1783724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2163614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cxnSp>
        <p:nvCxnSpPr>
          <p:cNvPr id="12" name="直線矢印コネクタ 11"/>
          <p:cNvCxnSpPr/>
          <p:nvPr/>
        </p:nvCxnSpPr>
        <p:spPr bwMode="auto">
          <a:xfrm>
            <a:off x="2582027" y="5939219"/>
            <a:ext cx="37711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コネクタ 12"/>
          <p:cNvCxnSpPr/>
          <p:nvPr/>
        </p:nvCxnSpPr>
        <p:spPr>
          <a:xfrm>
            <a:off x="2923206" y="548560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2549836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767010" y="732255"/>
            <a:ext cx="3007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[</a:t>
            </a:r>
            <a:r>
              <a:rPr lang="en-US" altLang="ja-JP" sz="2400" kern="0" dirty="0" err="1" smtClean="0">
                <a:solidFill>
                  <a:srgbClr val="000000"/>
                </a:solidFill>
                <a:ea typeface="HG丸ｺﾞｼｯｸM-PRO"/>
                <a:cs typeface="Times New Roman"/>
              </a:rPr>
              <a:t>Ziv</a:t>
            </a:r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 &amp; Lempel, </a:t>
            </a:r>
            <a:r>
              <a:rPr lang="en-US" altLang="ja-JP" sz="2400" kern="0" dirty="0">
                <a:solidFill>
                  <a:srgbClr val="000000"/>
                </a:solidFill>
                <a:ea typeface="HG丸ｺﾞｼｯｸM-PRO"/>
                <a:cs typeface="Times New Roman"/>
              </a:rPr>
              <a:t>1977]</a:t>
            </a:r>
            <a:endParaRPr lang="ja-JP" altLang="en-US" dirty="0"/>
          </a:p>
        </p:txBody>
      </p:sp>
      <p:sp>
        <p:nvSpPr>
          <p:cNvPr id="20" name="コンテンツ プレースホルダー 1"/>
          <p:cNvSpPr txBox="1">
            <a:spLocks/>
          </p:cNvSpPr>
          <p:nvPr/>
        </p:nvSpPr>
        <p:spPr bwMode="auto">
          <a:xfrm>
            <a:off x="494554" y="1666600"/>
            <a:ext cx="7997957" cy="290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>
                <a:latin typeface="+mn-lt"/>
              </a:rPr>
              <a:t>LZ factorization </a:t>
            </a:r>
            <a:r>
              <a:rPr lang="en-US" altLang="ja-JP" sz="2800" kern="0" dirty="0">
                <a:solidFill>
                  <a:srgbClr val="000000"/>
                </a:solidFill>
                <a:latin typeface="Arial"/>
              </a:rPr>
              <a:t>without self-references </a:t>
            </a:r>
            <a:r>
              <a:rPr lang="en-US" altLang="ja-JP" sz="2800" dirty="0" smtClean="0">
                <a:latin typeface="+mn-lt"/>
              </a:rPr>
              <a:t>of string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+mn-lt"/>
              </a:rPr>
              <a:t> of length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800" dirty="0" smtClean="0">
                <a:latin typeface="+mn-lt"/>
              </a:rPr>
              <a:t> is a factorization</a:t>
            </a:r>
            <a:r>
              <a:rPr lang="en-US" altLang="ja-JP" sz="2800" i="1" dirty="0" smtClean="0">
                <a:latin typeface="+mn-lt"/>
                <a:cs typeface="Times New Roman"/>
              </a:rPr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,s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,...,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m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dirty="0" smtClean="0">
                <a:latin typeface="+mn-lt"/>
              </a:rPr>
              <a:t>such that</a:t>
            </a:r>
          </a:p>
          <a:p>
            <a:r>
              <a:rPr lang="en-US" altLang="ja-JP" sz="2800" dirty="0" smtClean="0"/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 = 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m</a:t>
            </a:r>
            <a:endParaRPr lang="en-US" altLang="ja-JP" sz="2800" i="1" baseline="-25000" dirty="0" smtClean="0">
              <a:latin typeface="Times New Roman"/>
              <a:cs typeface="Times New Roman"/>
            </a:endParaRPr>
          </a:p>
          <a:p>
            <a:r>
              <a:rPr lang="en-US" altLang="ja-JP" sz="2800" i="1" baseline="-25000" dirty="0" smtClean="0"/>
              <a:t>  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is the longest non-empty prefix of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Times New Roman"/>
                <a:cs typeface="Times New Roman"/>
              </a:rPr>
              <a:t>[|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−1</a:t>
            </a:r>
            <a:r>
              <a:rPr lang="en-US" altLang="ja-JP" sz="2800" dirty="0" smtClean="0">
                <a:latin typeface="Times New Roman"/>
                <a:cs typeface="Times New Roman"/>
              </a:rPr>
              <a:t>|+1..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800" dirty="0" smtClean="0">
                <a:latin typeface="Times New Roman"/>
                <a:cs typeface="Times New Roman"/>
              </a:rPr>
              <a:t>]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that is also a substring of</a:t>
            </a:r>
            <a:br>
              <a:rPr lang="en-US" altLang="ja-JP" sz="2800" dirty="0" smtClean="0">
                <a:latin typeface="+mn-lt"/>
              </a:rPr>
            </a:b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Times New Roman"/>
                <a:cs typeface="Times New Roman"/>
              </a:rPr>
              <a:t>[1.. |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 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−1</a:t>
            </a:r>
            <a:r>
              <a:rPr lang="en-US" altLang="ja-JP" sz="2800" dirty="0" smtClean="0">
                <a:latin typeface="Times New Roman"/>
                <a:cs typeface="Times New Roman"/>
              </a:rPr>
              <a:t>|]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if such exists</a:t>
            </a:r>
          </a:p>
          <a:p>
            <a:r>
              <a:rPr lang="en-US" altLang="ja-JP" sz="2800" dirty="0" smtClean="0"/>
              <a:t> 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sz="2800" dirty="0" smtClean="0">
                <a:latin typeface="Times New Roman"/>
                <a:cs typeface="Times New Roman"/>
              </a:rPr>
              <a:t> =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>
                <a:latin typeface="Times New Roman"/>
                <a:cs typeface="Times New Roman"/>
              </a:rPr>
              <a:t>[</a:t>
            </a:r>
            <a:r>
              <a:rPr lang="en-US" altLang="ja-JP" sz="2800" dirty="0" smtClean="0">
                <a:latin typeface="Times New Roman"/>
                <a:cs typeface="Times New Roman"/>
              </a:rPr>
              <a:t>|</a:t>
            </a:r>
            <a:r>
              <a:rPr lang="en-US" altLang="ja-JP" sz="2800" i="1" dirty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−1</a:t>
            </a:r>
            <a:r>
              <a:rPr lang="en-US" altLang="ja-JP" sz="2800" dirty="0">
                <a:latin typeface="Times New Roman"/>
                <a:cs typeface="Times New Roman"/>
              </a:rPr>
              <a:t>|+1] </a:t>
            </a:r>
            <a:r>
              <a:rPr lang="en-US" altLang="ja-JP" sz="2800" dirty="0" smtClean="0">
                <a:latin typeface="+mn-lt"/>
              </a:rPr>
              <a:t>otherwise</a:t>
            </a:r>
            <a:endParaRPr lang="en-US" altLang="ja-JP" sz="2800" dirty="0" smtClean="0"/>
          </a:p>
        </p:txBody>
      </p:sp>
      <p:cxnSp>
        <p:nvCxnSpPr>
          <p:cNvPr id="18" name="直線矢印コネクタ 17"/>
          <p:cNvCxnSpPr/>
          <p:nvPr/>
        </p:nvCxnSpPr>
        <p:spPr bwMode="auto">
          <a:xfrm>
            <a:off x="2124795" y="5939219"/>
            <a:ext cx="37711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4472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テキスト ボックス 50"/>
          <p:cNvSpPr txBox="1"/>
          <p:nvPr/>
        </p:nvSpPr>
        <p:spPr>
          <a:xfrm>
            <a:off x="6802192" y="489286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a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online computation of suffix palindromes</a:t>
            </a:r>
            <a:endParaRPr lang="ja-JP" altLang="en-US" dirty="0" smtClean="0">
              <a:latin typeface="+mj-lt"/>
            </a:endParaRPr>
          </a:p>
        </p:txBody>
      </p:sp>
      <p:sp>
        <p:nvSpPr>
          <p:cNvPr id="5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600"/>
            <a:ext cx="7976057" cy="4845580"/>
          </a:xfrm>
        </p:spPr>
        <p:txBody>
          <a:bodyPr/>
          <a:lstStyle/>
          <a:p>
            <a:pPr marL="458100" indent="-457200">
              <a:spcBef>
                <a:spcPts val="624"/>
              </a:spcBef>
            </a:pPr>
            <a:r>
              <a:rPr lang="en-US" altLang="ja-JP" dirty="0">
                <a:latin typeface="+mn-lt"/>
              </a:rPr>
              <a:t>What happens to the suffix palindromes when a new character is appended?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1943288" y="4976047"/>
            <a:ext cx="5177524" cy="360000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flipH="1">
            <a:off x="1559923" y="4915676"/>
            <a:ext cx="33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w</a:t>
            </a:r>
            <a:endParaRPr kumimoji="1" lang="ja-JP" altLang="en-US" sz="2400" i="1" dirty="0">
              <a:latin typeface="Times New Roman"/>
              <a:cs typeface="Times New Roman"/>
            </a:endParaRPr>
          </a:p>
        </p:txBody>
      </p:sp>
      <p:cxnSp>
        <p:nvCxnSpPr>
          <p:cNvPr id="10" name="直線コネクタ 9"/>
          <p:cNvCxnSpPr/>
          <p:nvPr/>
        </p:nvCxnSpPr>
        <p:spPr bwMode="auto">
          <a:xfrm>
            <a:off x="6813193" y="4984120"/>
            <a:ext cx="615781" cy="932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線コネクタ 49"/>
          <p:cNvCxnSpPr/>
          <p:nvPr/>
        </p:nvCxnSpPr>
        <p:spPr bwMode="auto">
          <a:xfrm>
            <a:off x="6810372" y="5347130"/>
            <a:ext cx="61860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テキスト ボックス 55"/>
          <p:cNvSpPr txBox="1"/>
          <p:nvPr/>
        </p:nvSpPr>
        <p:spPr>
          <a:xfrm>
            <a:off x="2645638" y="488425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a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" name="円弧 15"/>
          <p:cNvSpPr/>
          <p:nvPr/>
        </p:nvSpPr>
        <p:spPr bwMode="auto">
          <a:xfrm rot="5400000">
            <a:off x="4377267" y="3177478"/>
            <a:ext cx="1005021" cy="4482068"/>
          </a:xfrm>
          <a:prstGeom prst="arc">
            <a:avLst>
              <a:gd name="adj1" fmla="val 16200000"/>
              <a:gd name="adj2" fmla="val 5368332"/>
            </a:avLst>
          </a:prstGeom>
          <a:noFill/>
          <a:ln w="28575" cap="flat" cmpd="sng" algn="ctr">
            <a:solidFill>
              <a:srgbClr val="AF11E3"/>
            </a:solidFill>
            <a:prstDash val="solid"/>
            <a:round/>
            <a:headEnd type="none" w="med" len="med"/>
            <a:tailEnd type="none"/>
          </a:ln>
          <a:effectLst/>
          <a:ex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13785" y="3100553"/>
            <a:ext cx="411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x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954881" y="3183738"/>
            <a:ext cx="4858904" cy="360000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flipH="1">
            <a:off x="1571516" y="3123367"/>
            <a:ext cx="33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w</a:t>
            </a:r>
            <a:endParaRPr kumimoji="1" lang="ja-JP" altLang="en-US" sz="2400" i="1" dirty="0">
              <a:latin typeface="Times New Roman"/>
              <a:cs typeface="Times New Roman"/>
            </a:endParaRPr>
          </a:p>
        </p:txBody>
      </p:sp>
      <p:cxnSp>
        <p:nvCxnSpPr>
          <p:cNvPr id="24" name="直線コネクタ 23"/>
          <p:cNvCxnSpPr/>
          <p:nvPr/>
        </p:nvCxnSpPr>
        <p:spPr bwMode="auto">
          <a:xfrm>
            <a:off x="6824786" y="3174416"/>
            <a:ext cx="61578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コネクタ 24"/>
          <p:cNvCxnSpPr/>
          <p:nvPr/>
        </p:nvCxnSpPr>
        <p:spPr bwMode="auto">
          <a:xfrm>
            <a:off x="6821965" y="3537426"/>
            <a:ext cx="61860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円弧 30"/>
          <p:cNvSpPr/>
          <p:nvPr/>
        </p:nvSpPr>
        <p:spPr bwMode="auto">
          <a:xfrm rot="5400000">
            <a:off x="4649321" y="1710746"/>
            <a:ext cx="474172" cy="3831569"/>
          </a:xfrm>
          <a:prstGeom prst="arc">
            <a:avLst>
              <a:gd name="adj1" fmla="val 16200000"/>
              <a:gd name="adj2" fmla="val 5368332"/>
            </a:avLst>
          </a:prstGeom>
          <a:noFill/>
          <a:ln w="28575" cap="flat" cmpd="sng" algn="ctr">
            <a:solidFill>
              <a:srgbClr val="AF11E3"/>
            </a:solidFill>
            <a:prstDash val="solid"/>
            <a:round/>
            <a:headEnd type="none" w="med" len="med"/>
            <a:tailEnd type="none"/>
          </a:ln>
          <a:effectLst/>
          <a:ex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57231" y="309194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a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20" name="下矢印 19"/>
          <p:cNvSpPr/>
          <p:nvPr/>
        </p:nvSpPr>
        <p:spPr bwMode="auto">
          <a:xfrm>
            <a:off x="4367521" y="4226168"/>
            <a:ext cx="429846" cy="458985"/>
          </a:xfrm>
          <a:prstGeom prst="downArrow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68160" y="4100377"/>
            <a:ext cx="14207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</a:t>
            </a:r>
            <a:r>
              <a:rPr kumimoji="1" lang="en-US" altLang="ja-JP" sz="3200" i="1" dirty="0" smtClean="0">
                <a:latin typeface="Times New Roman"/>
                <a:cs typeface="Times New Roman"/>
              </a:rPr>
              <a:t>x </a:t>
            </a:r>
            <a:r>
              <a:rPr kumimoji="1" lang="en-US" altLang="ja-JP" sz="3200" dirty="0" smtClean="0">
                <a:latin typeface="Times New Roman"/>
                <a:cs typeface="Times New Roman"/>
              </a:rPr>
              <a:t>=</a:t>
            </a:r>
            <a:r>
              <a:rPr kumimoji="1" lang="en-US" altLang="ja-JP" sz="3200" i="1" dirty="0" smtClean="0">
                <a:latin typeface="Times New Roman"/>
                <a:cs typeface="Times New Roman"/>
              </a:rPr>
              <a:t> a</a:t>
            </a:r>
            <a:endParaRPr kumimoji="1" lang="ja-JP" altLang="en-US" sz="32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550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1" grpId="0" animBg="1"/>
      <p:bldP spid="6" grpId="0"/>
      <p:bldP spid="56" grpId="0"/>
      <p:bldP spid="16" grpId="0" animBg="1"/>
      <p:bldP spid="20" grpId="0" animBg="1"/>
      <p:bldP spid="2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テキスト ボックス 50"/>
          <p:cNvSpPr txBox="1"/>
          <p:nvPr/>
        </p:nvSpPr>
        <p:spPr>
          <a:xfrm>
            <a:off x="6809350" y="3101841"/>
            <a:ext cx="411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x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online computation of suffix palindromes</a:t>
            </a:r>
            <a:endParaRPr lang="ja-JP" altLang="en-US" dirty="0" smtClean="0">
              <a:latin typeface="+mj-lt"/>
            </a:endParaRPr>
          </a:p>
        </p:txBody>
      </p:sp>
      <p:sp>
        <p:nvSpPr>
          <p:cNvPr id="5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600"/>
            <a:ext cx="7976057" cy="4845580"/>
          </a:xfrm>
        </p:spPr>
        <p:txBody>
          <a:bodyPr/>
          <a:lstStyle/>
          <a:p>
            <a:pPr marL="458100" indent="-457200">
              <a:spcBef>
                <a:spcPts val="624"/>
              </a:spcBef>
            </a:pPr>
            <a:r>
              <a:rPr lang="en-US" altLang="ja-JP" dirty="0">
                <a:latin typeface="+mn-lt"/>
              </a:rPr>
              <a:t>What happens to the suffix palindromes when a new character is appended?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1950446" y="3185026"/>
            <a:ext cx="4858904" cy="360000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flipH="1">
            <a:off x="1567081" y="3124655"/>
            <a:ext cx="33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w</a:t>
            </a:r>
            <a:endParaRPr kumimoji="1" lang="ja-JP" altLang="en-US" sz="2400" i="1" dirty="0">
              <a:latin typeface="Times New Roman"/>
              <a:cs typeface="Times New Roman"/>
            </a:endParaRPr>
          </a:p>
        </p:txBody>
      </p:sp>
      <p:cxnSp>
        <p:nvCxnSpPr>
          <p:cNvPr id="10" name="直線コネクタ 9"/>
          <p:cNvCxnSpPr/>
          <p:nvPr/>
        </p:nvCxnSpPr>
        <p:spPr bwMode="auto">
          <a:xfrm>
            <a:off x="6820351" y="3175704"/>
            <a:ext cx="615781" cy="932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線コネクタ 49"/>
          <p:cNvCxnSpPr/>
          <p:nvPr/>
        </p:nvCxnSpPr>
        <p:spPr bwMode="auto">
          <a:xfrm>
            <a:off x="6817530" y="3538714"/>
            <a:ext cx="61860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図形グループ 6"/>
          <p:cNvGrpSpPr/>
          <p:nvPr/>
        </p:nvGrpSpPr>
        <p:grpSpPr>
          <a:xfrm>
            <a:off x="2966190" y="3383941"/>
            <a:ext cx="3831567" cy="443908"/>
            <a:chOff x="3809954" y="3153489"/>
            <a:chExt cx="2000923" cy="443908"/>
          </a:xfrm>
        </p:grpSpPr>
        <p:sp>
          <p:nvSpPr>
            <p:cNvPr id="34" name="円弧 33"/>
            <p:cNvSpPr/>
            <p:nvPr/>
          </p:nvSpPr>
          <p:spPr bwMode="auto">
            <a:xfrm rot="5400000">
              <a:off x="5569218" y="3288751"/>
              <a:ext cx="312407" cy="170910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弧 44"/>
            <p:cNvSpPr/>
            <p:nvPr/>
          </p:nvSpPr>
          <p:spPr bwMode="auto">
            <a:xfrm rot="5400000">
              <a:off x="5187914" y="3144770"/>
              <a:ext cx="437117" cy="454556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弧 52"/>
            <p:cNvSpPr/>
            <p:nvPr/>
          </p:nvSpPr>
          <p:spPr bwMode="auto">
            <a:xfrm rot="5400000">
              <a:off x="4733357" y="3151561"/>
              <a:ext cx="437117" cy="454556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弧 53"/>
            <p:cNvSpPr/>
            <p:nvPr/>
          </p:nvSpPr>
          <p:spPr bwMode="auto">
            <a:xfrm rot="5400000">
              <a:off x="4273230" y="3144770"/>
              <a:ext cx="437117" cy="454556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弧 54"/>
            <p:cNvSpPr/>
            <p:nvPr/>
          </p:nvSpPr>
          <p:spPr bwMode="auto">
            <a:xfrm rot="5400000">
              <a:off x="3818673" y="3151561"/>
              <a:ext cx="437117" cy="454556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3556742" y="3093229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b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34074" y="3093229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b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24766" y="310184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b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78701" y="310816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b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950445" y="4973773"/>
            <a:ext cx="5287227" cy="369868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flipH="1">
            <a:off x="1567081" y="4913402"/>
            <a:ext cx="33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w</a:t>
            </a:r>
            <a:endParaRPr kumimoji="1" lang="ja-JP" altLang="en-US" sz="2400" i="1" dirty="0">
              <a:latin typeface="Times New Roman"/>
              <a:cs typeface="Times New Roman"/>
            </a:endParaRPr>
          </a:p>
        </p:txBody>
      </p:sp>
      <p:cxnSp>
        <p:nvCxnSpPr>
          <p:cNvPr id="24" name="直線コネクタ 23"/>
          <p:cNvCxnSpPr/>
          <p:nvPr/>
        </p:nvCxnSpPr>
        <p:spPr bwMode="auto">
          <a:xfrm>
            <a:off x="7133737" y="4980946"/>
            <a:ext cx="310441" cy="89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コネクタ 24"/>
          <p:cNvCxnSpPr/>
          <p:nvPr/>
        </p:nvCxnSpPr>
        <p:spPr bwMode="auto">
          <a:xfrm>
            <a:off x="7130916" y="5343956"/>
            <a:ext cx="310441" cy="89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テキスト ボックス 25"/>
          <p:cNvSpPr txBox="1"/>
          <p:nvPr/>
        </p:nvSpPr>
        <p:spPr>
          <a:xfrm>
            <a:off x="6896330" y="489937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b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grpSp>
        <p:nvGrpSpPr>
          <p:cNvPr id="27" name="図形グループ 26"/>
          <p:cNvGrpSpPr/>
          <p:nvPr/>
        </p:nvGrpSpPr>
        <p:grpSpPr>
          <a:xfrm>
            <a:off x="3539699" y="5172688"/>
            <a:ext cx="3583043" cy="443910"/>
            <a:chOff x="4109453" y="3153489"/>
            <a:chExt cx="1871138" cy="443910"/>
          </a:xfrm>
        </p:grpSpPr>
        <p:sp>
          <p:nvSpPr>
            <p:cNvPr id="28" name="円弧 27"/>
            <p:cNvSpPr/>
            <p:nvPr/>
          </p:nvSpPr>
          <p:spPr bwMode="auto">
            <a:xfrm rot="5400000">
              <a:off x="5544395" y="3161202"/>
              <a:ext cx="379396" cy="492997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弧 28"/>
            <p:cNvSpPr/>
            <p:nvPr/>
          </p:nvSpPr>
          <p:spPr bwMode="auto">
            <a:xfrm rot="5400000">
              <a:off x="5032863" y="3144770"/>
              <a:ext cx="437117" cy="454556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弧 29"/>
            <p:cNvSpPr/>
            <p:nvPr/>
          </p:nvSpPr>
          <p:spPr bwMode="auto">
            <a:xfrm rot="5400000">
              <a:off x="4578302" y="3151561"/>
              <a:ext cx="437117" cy="454556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弧 30"/>
            <p:cNvSpPr/>
            <p:nvPr/>
          </p:nvSpPr>
          <p:spPr bwMode="auto">
            <a:xfrm rot="5400000">
              <a:off x="4118172" y="3144770"/>
              <a:ext cx="437117" cy="454556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3556742" y="48819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b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434074" y="48819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b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324766" y="4890588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b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178701" y="489690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b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38" name="下矢印 37"/>
          <p:cNvSpPr/>
          <p:nvPr/>
        </p:nvSpPr>
        <p:spPr bwMode="auto">
          <a:xfrm>
            <a:off x="4367521" y="4226168"/>
            <a:ext cx="429846" cy="458985"/>
          </a:xfrm>
          <a:prstGeom prst="downArrow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068160" y="4100377"/>
            <a:ext cx="14207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</a:t>
            </a:r>
            <a:r>
              <a:rPr kumimoji="1" lang="en-US" altLang="ja-JP" sz="3200" i="1" dirty="0" smtClean="0">
                <a:latin typeface="Times New Roman"/>
                <a:cs typeface="Times New Roman"/>
              </a:rPr>
              <a:t>x </a:t>
            </a:r>
            <a:r>
              <a:rPr kumimoji="1" lang="en-US" altLang="ja-JP" sz="3200" dirty="0" smtClean="0">
                <a:latin typeface="Times New Roman"/>
                <a:cs typeface="Times New Roman"/>
              </a:rPr>
              <a:t>=</a:t>
            </a:r>
            <a:r>
              <a:rPr kumimoji="1" lang="en-US" altLang="ja-JP" sz="3200" i="1" dirty="0" smtClean="0">
                <a:latin typeface="Times New Roman"/>
                <a:cs typeface="Times New Roman"/>
              </a:rPr>
              <a:t> b</a:t>
            </a:r>
            <a:endParaRPr kumimoji="1" lang="ja-JP" altLang="en-US" sz="32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885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 animBg="1"/>
      <p:bldP spid="23" grpId="0"/>
      <p:bldP spid="26" grpId="0"/>
      <p:bldP spid="33" grpId="0"/>
      <p:bldP spid="35" grpId="0"/>
      <p:bldP spid="36" grpId="0"/>
      <p:bldP spid="37" grpId="0"/>
      <p:bldP spid="38" grpId="0" animBg="1"/>
      <p:bldP spid="3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15893"/>
            <a:ext cx="8229600" cy="847195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online computation of suffix palindromes</a:t>
            </a:r>
            <a:endParaRPr lang="ja-JP" altLang="en-US" dirty="0" smtClean="0">
              <a:latin typeface="+mj-lt"/>
            </a:endParaRPr>
          </a:p>
        </p:txBody>
      </p:sp>
      <p:sp>
        <p:nvSpPr>
          <p:cNvPr id="5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4" y="1666600"/>
            <a:ext cx="7976057" cy="4845580"/>
          </a:xfrm>
        </p:spPr>
        <p:txBody>
          <a:bodyPr/>
          <a:lstStyle/>
          <a:p>
            <a:pPr marL="458100" indent="-457200">
              <a:spcBef>
                <a:spcPts val="1224"/>
              </a:spcBef>
            </a:pPr>
            <a:r>
              <a:rPr lang="en-US" altLang="ja-JP" dirty="0" smtClean="0">
                <a:latin typeface="+mn-lt"/>
                <a:cs typeface="Times New Roman"/>
              </a:rPr>
              <a:t>We can maintain all suffix palindromes in  </a:t>
            </a:r>
            <a:br>
              <a:rPr lang="en-US" altLang="ja-JP" dirty="0" smtClean="0">
                <a:latin typeface="+mn-lt"/>
                <a:cs typeface="Times New Roman"/>
              </a:rPr>
            </a:b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 </a:t>
            </a:r>
            <a:r>
              <a:rPr lang="en-US" altLang="ja-JP" dirty="0" smtClean="0">
                <a:latin typeface="Times New Roman"/>
                <a:cs typeface="Times New Roman"/>
              </a:rPr>
              <a:t>log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)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+mn-lt"/>
              </a:rPr>
              <a:t>time, online</a:t>
            </a:r>
            <a:endParaRPr lang="en-US" altLang="ja-JP" dirty="0">
              <a:latin typeface="+mn-lt"/>
              <a:cs typeface="Times New Roman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963566" y="2954574"/>
            <a:ext cx="4858904" cy="360000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flipH="1">
            <a:off x="580201" y="2894203"/>
            <a:ext cx="33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w</a:t>
            </a:r>
            <a:endParaRPr kumimoji="1" lang="ja-JP" altLang="en-US" sz="2400" i="1" dirty="0">
              <a:latin typeface="Times New Roman"/>
              <a:cs typeface="Times New Roman"/>
            </a:endParaRPr>
          </a:p>
        </p:txBody>
      </p:sp>
      <p:cxnSp>
        <p:nvCxnSpPr>
          <p:cNvPr id="10" name="直線コネクタ 9"/>
          <p:cNvCxnSpPr/>
          <p:nvPr/>
        </p:nvCxnSpPr>
        <p:spPr bwMode="auto">
          <a:xfrm>
            <a:off x="5833471" y="2945252"/>
            <a:ext cx="621006" cy="932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線コネクタ 49"/>
          <p:cNvCxnSpPr/>
          <p:nvPr/>
        </p:nvCxnSpPr>
        <p:spPr bwMode="auto">
          <a:xfrm>
            <a:off x="5830650" y="3308262"/>
            <a:ext cx="62664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テキスト ボックス 50"/>
          <p:cNvSpPr txBox="1"/>
          <p:nvPr/>
        </p:nvSpPr>
        <p:spPr>
          <a:xfrm>
            <a:off x="5822470" y="289047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b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1979310" y="3153489"/>
            <a:ext cx="3831567" cy="443908"/>
            <a:chOff x="3809954" y="3153489"/>
            <a:chExt cx="2000923" cy="443908"/>
          </a:xfrm>
        </p:grpSpPr>
        <p:sp>
          <p:nvSpPr>
            <p:cNvPr id="34" name="円弧 33"/>
            <p:cNvSpPr/>
            <p:nvPr/>
          </p:nvSpPr>
          <p:spPr bwMode="auto">
            <a:xfrm rot="5400000">
              <a:off x="5569218" y="3288751"/>
              <a:ext cx="312407" cy="170910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弧 44"/>
            <p:cNvSpPr/>
            <p:nvPr/>
          </p:nvSpPr>
          <p:spPr bwMode="auto">
            <a:xfrm rot="5400000">
              <a:off x="5187914" y="3144770"/>
              <a:ext cx="437117" cy="454556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弧 52"/>
            <p:cNvSpPr/>
            <p:nvPr/>
          </p:nvSpPr>
          <p:spPr bwMode="auto">
            <a:xfrm rot="5400000">
              <a:off x="4733357" y="3151561"/>
              <a:ext cx="437117" cy="454556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弧 53"/>
            <p:cNvSpPr/>
            <p:nvPr/>
          </p:nvSpPr>
          <p:spPr bwMode="auto">
            <a:xfrm rot="5400000">
              <a:off x="4273230" y="3144770"/>
              <a:ext cx="437117" cy="454556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弧 54"/>
            <p:cNvSpPr/>
            <p:nvPr/>
          </p:nvSpPr>
          <p:spPr bwMode="auto">
            <a:xfrm rot="5400000">
              <a:off x="3818673" y="3151561"/>
              <a:ext cx="437117" cy="454556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6" name="テキスト ボックス 55"/>
          <p:cNvSpPr txBox="1"/>
          <p:nvPr/>
        </p:nvSpPr>
        <p:spPr>
          <a:xfrm>
            <a:off x="1665916" y="286277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a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69862" y="286277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b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47194" y="286277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b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37886" y="2871389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b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91821" y="2877708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b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974562" y="5107120"/>
            <a:ext cx="5172295" cy="369868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flipH="1">
            <a:off x="591198" y="5046749"/>
            <a:ext cx="33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w</a:t>
            </a:r>
            <a:endParaRPr kumimoji="1" lang="ja-JP" altLang="en-US" sz="2400" i="1" dirty="0">
              <a:latin typeface="Times New Roman"/>
              <a:cs typeface="Times New Roman"/>
            </a:endParaRPr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6157854" y="5114293"/>
            <a:ext cx="310441" cy="89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線コネクタ 28"/>
          <p:cNvCxnSpPr/>
          <p:nvPr/>
        </p:nvCxnSpPr>
        <p:spPr bwMode="auto">
          <a:xfrm>
            <a:off x="6155033" y="5477303"/>
            <a:ext cx="310441" cy="89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テキスト ボックス 29"/>
          <p:cNvSpPr txBox="1"/>
          <p:nvPr/>
        </p:nvSpPr>
        <p:spPr>
          <a:xfrm>
            <a:off x="5833467" y="501532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b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grpSp>
        <p:nvGrpSpPr>
          <p:cNvPr id="31" name="図形グループ 30"/>
          <p:cNvGrpSpPr/>
          <p:nvPr/>
        </p:nvGrpSpPr>
        <p:grpSpPr>
          <a:xfrm>
            <a:off x="2563816" y="5306035"/>
            <a:ext cx="3583041" cy="443910"/>
            <a:chOff x="4109453" y="3153489"/>
            <a:chExt cx="1871137" cy="443910"/>
          </a:xfrm>
        </p:grpSpPr>
        <p:sp>
          <p:nvSpPr>
            <p:cNvPr id="32" name="円弧 31"/>
            <p:cNvSpPr/>
            <p:nvPr/>
          </p:nvSpPr>
          <p:spPr bwMode="auto">
            <a:xfrm rot="5400000">
              <a:off x="5544394" y="3161202"/>
              <a:ext cx="379396" cy="492997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弧 32"/>
            <p:cNvSpPr/>
            <p:nvPr/>
          </p:nvSpPr>
          <p:spPr bwMode="auto">
            <a:xfrm rot="5400000">
              <a:off x="5032863" y="3144770"/>
              <a:ext cx="437117" cy="454556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弧 34"/>
            <p:cNvSpPr/>
            <p:nvPr/>
          </p:nvSpPr>
          <p:spPr bwMode="auto">
            <a:xfrm rot="5400000">
              <a:off x="4578302" y="3151561"/>
              <a:ext cx="437117" cy="454556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弧 35"/>
            <p:cNvSpPr/>
            <p:nvPr/>
          </p:nvSpPr>
          <p:spPr bwMode="auto">
            <a:xfrm rot="5400000">
              <a:off x="4118172" y="3144770"/>
              <a:ext cx="437117" cy="454556"/>
            </a:xfrm>
            <a:prstGeom prst="arc">
              <a:avLst>
                <a:gd name="adj1" fmla="val 16200000"/>
                <a:gd name="adj2" fmla="val 5368332"/>
              </a:avLst>
            </a:prstGeom>
            <a:noFill/>
            <a:ln w="28575" cap="flat" cmpd="sng" algn="ctr">
              <a:solidFill>
                <a:srgbClr val="AF11E3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1676913" y="501532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a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80859" y="501532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b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58191" y="501532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b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348883" y="5023935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b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202818" y="503025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ea typeface="HG丸ｺﾞｼｯｸM-PRO"/>
                <a:cs typeface="Times New Roman"/>
              </a:rPr>
              <a:t>b</a:t>
            </a:r>
            <a:endParaRPr kumimoji="1" lang="ja-JP" altLang="en-US" sz="2400" i="1" dirty="0"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35861" y="58229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6" name="円弧 45"/>
          <p:cNvSpPr/>
          <p:nvPr/>
        </p:nvSpPr>
        <p:spPr bwMode="auto">
          <a:xfrm rot="5400000">
            <a:off x="3324111" y="1808687"/>
            <a:ext cx="1141964" cy="3831569"/>
          </a:xfrm>
          <a:prstGeom prst="arc">
            <a:avLst>
              <a:gd name="adj1" fmla="val 16200000"/>
              <a:gd name="adj2" fmla="val 5368332"/>
            </a:avLst>
          </a:prstGeom>
          <a:noFill/>
          <a:ln w="28575" cap="flat" cmpd="sng" algn="ctr">
            <a:solidFill>
              <a:srgbClr val="AF11E3"/>
            </a:solidFill>
            <a:prstDash val="solid"/>
            <a:round/>
            <a:headEnd type="none" w="med" len="med"/>
            <a:tailEnd type="none"/>
          </a:ln>
          <a:effectLst/>
          <a:ex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27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0" grpId="0"/>
      <p:bldP spid="38" grpId="0"/>
      <p:bldP spid="39" grpId="0"/>
      <p:bldP spid="40" grpId="0"/>
      <p:bldP spid="42" grpId="0"/>
      <p:bldP spid="4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94553" y="1666600"/>
            <a:ext cx="8412341" cy="4845580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We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can compute each RLZS factor </a:t>
            </a:r>
            <a:r>
              <a:rPr lang="en-US" altLang="ja-JP" i="1" dirty="0" err="1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lang="en-US" altLang="ja-JP" i="1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dirty="0">
                <a:solidFill>
                  <a:srgbClr val="000000"/>
                </a:solidFill>
                <a:cs typeface="Times New Roman"/>
              </a:rPr>
              <a:t>by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using our RLZS </a:t>
            </a:r>
            <a:r>
              <a:rPr lang="en-US" altLang="ja-JP" dirty="0">
                <a:solidFill>
                  <a:srgbClr val="000000"/>
                </a:solidFill>
                <a:latin typeface="+mn-lt"/>
                <a:cs typeface="Times New Roman"/>
              </a:rPr>
              <a:t>algorithm, 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and</a:t>
            </a:r>
          </a:p>
          <a:p>
            <a:pPr lvl="1"/>
            <a:r>
              <a:rPr lang="en-US" altLang="ja-JP" dirty="0">
                <a:solidFill>
                  <a:srgbClr val="000000"/>
                </a:solidFill>
                <a:latin typeface="+mn-lt"/>
                <a:cs typeface="Times New Roman"/>
              </a:rPr>
              <a:t>In a total of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 </a:t>
            </a:r>
            <a:r>
              <a:rPr lang="en-US" altLang="ja-JP" dirty="0">
                <a:latin typeface="Times New Roman"/>
                <a:cs typeface="Times New Roman"/>
              </a:rPr>
              <a:t>log </a:t>
            </a:r>
            <a:r>
              <a:rPr lang="en-US" altLang="ja-JP" i="1" dirty="0" err="1">
                <a:latin typeface="Times New Roman"/>
                <a:cs typeface="Times New Roman"/>
              </a:rPr>
              <a:t>σ</a:t>
            </a:r>
            <a:r>
              <a:rPr lang="en-US" altLang="ja-JP" dirty="0">
                <a:latin typeface="Times New Roman"/>
                <a:cs typeface="Times New Roman"/>
              </a:rPr>
              <a:t>)</a:t>
            </a:r>
            <a:r>
              <a:rPr lang="en-US" altLang="ja-JP" dirty="0">
                <a:latin typeface="+mn-lt"/>
                <a:cs typeface="Times New Roman"/>
              </a:rPr>
              <a:t> bits of space and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 </a:t>
            </a:r>
            <a:r>
              <a:rPr lang="en-US" altLang="ja-JP" dirty="0">
                <a:latin typeface="Times New Roman"/>
                <a:cs typeface="Times New Roman"/>
              </a:rPr>
              <a:t>log</a:t>
            </a:r>
            <a:r>
              <a:rPr lang="en-US" altLang="ja-JP" baseline="30000" dirty="0">
                <a:latin typeface="Times New Roman"/>
                <a:cs typeface="Times New Roman"/>
              </a:rPr>
              <a:t>2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)</a:t>
            </a:r>
            <a:r>
              <a:rPr lang="en-US" altLang="ja-JP" dirty="0">
                <a:latin typeface="+mn-lt"/>
                <a:cs typeface="Times New Roman"/>
              </a:rPr>
              <a:t> </a:t>
            </a:r>
            <a:r>
              <a:rPr lang="en-US" altLang="ja-JP" dirty="0" smtClean="0">
                <a:latin typeface="+mn-lt"/>
                <a:cs typeface="Times New Roman"/>
              </a:rPr>
              <a:t>time</a:t>
            </a:r>
            <a:r>
              <a:rPr lang="en-US" altLang="ja-JP" dirty="0" smtClean="0">
                <a:solidFill>
                  <a:srgbClr val="000000"/>
                </a:solidFill>
                <a:cs typeface="Times New Roman"/>
              </a:rPr>
              <a:t>.</a:t>
            </a:r>
            <a:endParaRPr lang="en-US" altLang="ja-JP" dirty="0">
              <a:solidFill>
                <a:srgbClr val="000000"/>
              </a:solidFill>
              <a:latin typeface="+mn-lt"/>
              <a:cs typeface="Times New Roman"/>
            </a:endParaRPr>
          </a:p>
          <a:p>
            <a:r>
              <a:rPr lang="en-US" altLang="ja-JP" dirty="0">
                <a:solidFill>
                  <a:srgbClr val="000000"/>
                </a:solidFill>
                <a:latin typeface="+mn-lt"/>
                <a:cs typeface="Times New Roman"/>
              </a:rPr>
              <a:t>computing the longest palindrome which ends at each position, online</a:t>
            </a:r>
          </a:p>
          <a:p>
            <a:pPr lvl="1"/>
            <a:r>
              <a:rPr lang="en-US" altLang="ja-JP" dirty="0">
                <a:solidFill>
                  <a:srgbClr val="000000"/>
                </a:solidFill>
                <a:latin typeface="+mn-lt"/>
                <a:cs typeface="Times New Roman"/>
              </a:rPr>
              <a:t>In a total of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dirty="0" smtClean="0">
                <a:latin typeface="Times New Roman"/>
                <a:cs typeface="Times New Roman"/>
              </a:rPr>
              <a:t>log</a:t>
            </a:r>
            <a:r>
              <a:rPr lang="en-US" altLang="ja-JP" baseline="30000" dirty="0" smtClean="0">
                <a:latin typeface="Times New Roman"/>
                <a:cs typeface="Times New Roman"/>
              </a:rPr>
              <a:t>2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)</a:t>
            </a:r>
            <a:r>
              <a:rPr lang="en-US" altLang="ja-JP" dirty="0" smtClean="0">
                <a:cs typeface="Times New Roman"/>
              </a:rPr>
              <a:t> </a:t>
            </a:r>
            <a:r>
              <a:rPr lang="en-US" altLang="ja-JP" dirty="0">
                <a:latin typeface="+mn-lt"/>
                <a:cs typeface="Times New Roman"/>
              </a:rPr>
              <a:t>bits of space and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 </a:t>
            </a:r>
            <a:r>
              <a:rPr lang="en-US" altLang="ja-JP" dirty="0" smtClean="0">
                <a:latin typeface="Times New Roman"/>
                <a:cs typeface="Times New Roman"/>
              </a:rPr>
              <a:t>log</a:t>
            </a:r>
            <a:r>
              <a:rPr lang="en-US" altLang="ja-JP" baseline="30000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)</a:t>
            </a:r>
            <a:r>
              <a:rPr lang="en-US" altLang="ja-JP" dirty="0">
                <a:cs typeface="Times New Roman"/>
              </a:rPr>
              <a:t> </a:t>
            </a:r>
            <a:r>
              <a:rPr lang="en-US" altLang="ja-JP" dirty="0">
                <a:latin typeface="+mn-lt"/>
                <a:cs typeface="Times New Roman"/>
              </a:rPr>
              <a:t>time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  <a:cs typeface="Times New Roman"/>
              </a:rPr>
              <a:t>.</a:t>
            </a:r>
            <a:endParaRPr lang="en-US" altLang="ja-JP" dirty="0">
              <a:solidFill>
                <a:srgbClr val="000000"/>
              </a:solidFill>
              <a:latin typeface="+mn-lt"/>
              <a:cs typeface="Times New Roman"/>
            </a:endParaRPr>
          </a:p>
          <a:p>
            <a:pPr marL="900" indent="0">
              <a:spcBef>
                <a:spcPts val="2424"/>
              </a:spcBef>
              <a:buNone/>
            </a:pPr>
            <a:endParaRPr lang="en-US" altLang="ja-JP" dirty="0">
              <a:latin typeface="+mn-lt"/>
              <a:cs typeface="Times New Roman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Computing RLZS in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>
                <a:latin typeface="+mj-lt"/>
              </a:rPr>
              <a:t>bits of space</a:t>
            </a:r>
            <a:endParaRPr lang="ja-JP" altLang="en-US" dirty="0" smtClean="0">
              <a:latin typeface="+mj-lt"/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304248" y="4553216"/>
            <a:ext cx="7651275" cy="1572707"/>
            <a:chOff x="304248" y="4248875"/>
            <a:chExt cx="7651275" cy="1572707"/>
          </a:xfrm>
        </p:grpSpPr>
        <p:sp>
          <p:nvSpPr>
            <p:cNvPr id="6" name="コンテンツ プレースホルダー 1"/>
            <p:cNvSpPr txBox="1">
              <a:spLocks/>
            </p:cNvSpPr>
            <p:nvPr/>
          </p:nvSpPr>
          <p:spPr bwMode="auto">
            <a:xfrm>
              <a:off x="494554" y="4630315"/>
              <a:ext cx="7460969" cy="1191267"/>
            </a:xfrm>
            <a:prstGeom prst="rect">
              <a:avLst/>
            </a:prstGeom>
            <a:noFill/>
            <a:ln w="76200" cmpd="tri">
              <a:solidFill>
                <a:schemeClr val="accent2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4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18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en-US" altLang="ja-JP" sz="2700" dirty="0" smtClean="0">
                  <a:latin typeface="+mn-lt"/>
                  <a:cs typeface="Times New Roman"/>
                </a:rPr>
                <a:t>We can compute RLZS online in </a:t>
              </a:r>
              <a:r>
                <a:rPr lang="en-US" altLang="ja-JP" sz="2700" i="1" dirty="0" smtClean="0">
                  <a:latin typeface="Times New Roman"/>
                  <a:cs typeface="Times New Roman"/>
                </a:rPr>
                <a:t>O</a:t>
              </a:r>
              <a:r>
                <a:rPr lang="en-US" altLang="ja-JP" sz="2700" dirty="0" smtClean="0">
                  <a:latin typeface="Times New Roman"/>
                  <a:cs typeface="Times New Roman"/>
                </a:rPr>
                <a:t>(</a:t>
              </a:r>
              <a:r>
                <a:rPr lang="en-US" altLang="ja-JP" sz="2700" i="1" dirty="0" smtClean="0">
                  <a:latin typeface="Times New Roman"/>
                  <a:cs typeface="Times New Roman"/>
                </a:rPr>
                <a:t>n </a:t>
              </a:r>
              <a:r>
                <a:rPr lang="en-US" altLang="ja-JP" sz="2700" dirty="0" smtClean="0">
                  <a:latin typeface="Times New Roman"/>
                  <a:cs typeface="Times New Roman"/>
                </a:rPr>
                <a:t>log</a:t>
              </a:r>
              <a:r>
                <a:rPr lang="en-US" altLang="ja-JP" sz="2700" dirty="0">
                  <a:latin typeface="Times New Roman"/>
                  <a:cs typeface="Times New Roman"/>
                </a:rPr>
                <a:t> </a:t>
              </a:r>
              <a:r>
                <a:rPr lang="en-US" altLang="ja-JP" sz="2700" i="1" dirty="0" err="1" smtClean="0">
                  <a:latin typeface="Times New Roman"/>
                  <a:cs typeface="Times New Roman"/>
                </a:rPr>
                <a:t>σ</a:t>
              </a:r>
              <a:r>
                <a:rPr lang="en-US" altLang="ja-JP" sz="2700" dirty="0" smtClean="0">
                  <a:latin typeface="Times New Roman"/>
                  <a:cs typeface="Times New Roman"/>
                </a:rPr>
                <a:t>)</a:t>
              </a:r>
              <a:r>
                <a:rPr lang="en-US" altLang="ja-JP" sz="2700" dirty="0" smtClean="0">
                  <a:latin typeface="+mn-lt"/>
                  <a:cs typeface="Times New Roman"/>
                </a:rPr>
                <a:t> bits of space and</a:t>
              </a:r>
              <a:r>
                <a:rPr lang="en-US" altLang="ja-JP" sz="2700" dirty="0" smtClean="0">
                  <a:latin typeface="+mn-lt"/>
                </a:rPr>
                <a:t> </a:t>
              </a:r>
              <a:r>
                <a:rPr lang="en-US" altLang="ja-JP" sz="2700" i="1" dirty="0" smtClean="0">
                  <a:latin typeface="Times New Roman"/>
                  <a:cs typeface="Times New Roman"/>
                </a:rPr>
                <a:t>O</a:t>
              </a:r>
              <a:r>
                <a:rPr lang="en-US" altLang="ja-JP" sz="2700" dirty="0" smtClean="0">
                  <a:latin typeface="Times New Roman"/>
                  <a:cs typeface="Times New Roman"/>
                </a:rPr>
                <a:t>(</a:t>
              </a:r>
              <a:r>
                <a:rPr lang="en-US" altLang="ja-JP" sz="2700" i="1" dirty="0" smtClean="0">
                  <a:latin typeface="Times New Roman"/>
                  <a:cs typeface="Times New Roman"/>
                </a:rPr>
                <a:t>n </a:t>
              </a:r>
              <a:r>
                <a:rPr lang="en-US" altLang="ja-JP" sz="2700" dirty="0" smtClean="0">
                  <a:latin typeface="Times New Roman"/>
                  <a:cs typeface="Times New Roman"/>
                </a:rPr>
                <a:t>log</a:t>
              </a:r>
              <a:r>
                <a:rPr lang="en-US" altLang="ja-JP" sz="2700" baseline="30000" dirty="0">
                  <a:latin typeface="Times New Roman"/>
                  <a:cs typeface="Times New Roman"/>
                </a:rPr>
                <a:t>2</a:t>
              </a:r>
              <a:r>
                <a:rPr lang="en-US" altLang="ja-JP" sz="2700" i="1" dirty="0" smtClean="0">
                  <a:latin typeface="Times New Roman"/>
                  <a:cs typeface="Times New Roman"/>
                </a:rPr>
                <a:t>n</a:t>
              </a:r>
              <a:r>
                <a:rPr lang="en-US" altLang="ja-JP" sz="2700" dirty="0" smtClean="0">
                  <a:latin typeface="Times New Roman"/>
                  <a:cs typeface="Times New Roman"/>
                </a:rPr>
                <a:t>)</a:t>
              </a:r>
              <a:r>
                <a:rPr lang="en-US" altLang="ja-JP" sz="2700" dirty="0" smtClean="0">
                  <a:latin typeface="+mn-lt"/>
                  <a:cs typeface="Times New Roman"/>
                </a:rPr>
                <a:t> time.</a:t>
              </a:r>
              <a:endParaRPr lang="ja-JP" altLang="en-US" sz="2700" dirty="0">
                <a:latin typeface="+mn-lt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04248" y="4248875"/>
              <a:ext cx="1159505" cy="369332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E4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Theorem</a:t>
              </a:r>
              <a:endParaRPr kumimoji="1"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4043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latin typeface="+mn-lt"/>
              </a:rPr>
              <a:t>RLZS was too difficult for us to factorize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The problems of RLZS</a:t>
            </a:r>
            <a:endParaRPr kumimoji="1" lang="ja-JP" altLang="en-US" dirty="0">
              <a:latin typeface="+mj-lt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304248" y="2239674"/>
            <a:ext cx="7651275" cy="1082781"/>
            <a:chOff x="304248" y="2239674"/>
            <a:chExt cx="7651275" cy="1082781"/>
          </a:xfrm>
        </p:grpSpPr>
        <p:sp>
          <p:nvSpPr>
            <p:cNvPr id="5" name="コンテンツ プレースホルダー 1"/>
            <p:cNvSpPr txBox="1">
              <a:spLocks/>
            </p:cNvSpPr>
            <p:nvPr/>
          </p:nvSpPr>
          <p:spPr bwMode="auto">
            <a:xfrm>
              <a:off x="494554" y="2621114"/>
              <a:ext cx="7460969" cy="701341"/>
            </a:xfrm>
            <a:prstGeom prst="rect">
              <a:avLst/>
            </a:prstGeom>
            <a:noFill/>
            <a:ln w="76200" cmpd="tri">
              <a:solidFill>
                <a:schemeClr val="accent2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4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18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en-US" altLang="ja-JP" sz="2700" dirty="0" smtClean="0">
                  <a:latin typeface="+mn-lt"/>
                  <a:cs typeface="Times New Roman"/>
                </a:rPr>
                <a:t>There is a mistake in proceedings of the PSC.</a:t>
              </a:r>
              <a:endParaRPr lang="ja-JP" altLang="en-US" sz="2700" dirty="0">
                <a:latin typeface="+mn-lt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04248" y="2239674"/>
              <a:ext cx="800219" cy="369332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E4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/>
                <a:t>Proof</a:t>
              </a:r>
              <a:endParaRPr kumimoji="1"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6265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latin typeface="+mn-lt"/>
              </a:rPr>
              <a:t>RLZS was too difficult for us to factorize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The problems of RLZS</a:t>
            </a:r>
            <a:endParaRPr kumimoji="1" lang="ja-JP" altLang="en-US" dirty="0">
              <a:latin typeface="+mj-lt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304248" y="2239674"/>
            <a:ext cx="7651275" cy="1082781"/>
            <a:chOff x="304248" y="2239674"/>
            <a:chExt cx="7651275" cy="1082781"/>
          </a:xfrm>
        </p:grpSpPr>
        <p:sp>
          <p:nvSpPr>
            <p:cNvPr id="5" name="コンテンツ プレースホルダー 1"/>
            <p:cNvSpPr txBox="1">
              <a:spLocks/>
            </p:cNvSpPr>
            <p:nvPr/>
          </p:nvSpPr>
          <p:spPr bwMode="auto">
            <a:xfrm>
              <a:off x="494554" y="2621114"/>
              <a:ext cx="7460969" cy="701341"/>
            </a:xfrm>
            <a:prstGeom prst="rect">
              <a:avLst/>
            </a:prstGeom>
            <a:noFill/>
            <a:ln w="76200" cmpd="tri">
              <a:solidFill>
                <a:schemeClr val="accent2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4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18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en-US" altLang="ja-JP" sz="2700" dirty="0" smtClean="0">
                  <a:latin typeface="+mn-lt"/>
                  <a:cs typeface="Times New Roman"/>
                </a:rPr>
                <a:t>There is a mistake in proceedings of the PSC.</a:t>
              </a:r>
              <a:endParaRPr lang="ja-JP" altLang="en-US" sz="2700" dirty="0">
                <a:latin typeface="+mn-lt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04248" y="2239674"/>
              <a:ext cx="800219" cy="369332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E4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/>
                <a:t>Proof</a:t>
              </a:r>
              <a:endParaRPr kumimoji="1" lang="ja-JP" altLang="en-US" b="1" dirty="0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1104467" y="3583382"/>
            <a:ext cx="84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p114</a:t>
            </a:r>
            <a:endParaRPr kumimoji="1" lang="ja-JP" altLang="en-US" sz="24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877573" y="5758599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059605" y="5758599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039732" y="5758599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811357" y="5758599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2504991" y="4095649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  a  a  a  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2922225" y="418983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086861" y="418983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284148" y="418983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856009" y="4189836"/>
            <a:ext cx="0" cy="277956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2470199" y="5636385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a  a  a  a  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9" name="乗算記号 18"/>
          <p:cNvSpPr/>
          <p:nvPr/>
        </p:nvSpPr>
        <p:spPr bwMode="auto">
          <a:xfrm>
            <a:off x="7454371" y="4002257"/>
            <a:ext cx="713254" cy="651618"/>
          </a:xfrm>
          <a:prstGeom prst="mathMultiply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  <a:extLst/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20" name="ドーナツ 19"/>
          <p:cNvSpPr/>
          <p:nvPr/>
        </p:nvSpPr>
        <p:spPr bwMode="auto">
          <a:xfrm>
            <a:off x="7584846" y="5594429"/>
            <a:ext cx="547987" cy="555806"/>
          </a:xfrm>
          <a:prstGeom prst="donu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  <a:extLst/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21" name="下矢印 20"/>
          <p:cNvSpPr/>
          <p:nvPr/>
        </p:nvSpPr>
        <p:spPr bwMode="auto">
          <a:xfrm>
            <a:off x="4582444" y="4946078"/>
            <a:ext cx="429846" cy="458985"/>
          </a:xfrm>
          <a:prstGeom prst="downArrow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8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latin typeface="+mn-lt"/>
              </a:rPr>
              <a:t>RLZS was too difficult for us to factorize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The problems of RLZS</a:t>
            </a:r>
            <a:endParaRPr kumimoji="1" lang="ja-JP" altLang="en-US" dirty="0">
              <a:latin typeface="+mj-lt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304248" y="2239674"/>
            <a:ext cx="7651275" cy="1082781"/>
            <a:chOff x="304248" y="2239674"/>
            <a:chExt cx="7651275" cy="1082781"/>
          </a:xfrm>
        </p:grpSpPr>
        <p:sp>
          <p:nvSpPr>
            <p:cNvPr id="5" name="コンテンツ プレースホルダー 1"/>
            <p:cNvSpPr txBox="1">
              <a:spLocks/>
            </p:cNvSpPr>
            <p:nvPr/>
          </p:nvSpPr>
          <p:spPr bwMode="auto">
            <a:xfrm>
              <a:off x="494554" y="2621114"/>
              <a:ext cx="7460969" cy="701341"/>
            </a:xfrm>
            <a:prstGeom prst="rect">
              <a:avLst/>
            </a:prstGeom>
            <a:noFill/>
            <a:ln w="76200" cmpd="tri">
              <a:solidFill>
                <a:schemeClr val="accent2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4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18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en-US" altLang="ja-JP" sz="2700" dirty="0" smtClean="0">
                  <a:latin typeface="+mn-lt"/>
                  <a:cs typeface="Times New Roman"/>
                </a:rPr>
                <a:t>There is a mistake in proceedings of the PSC.</a:t>
              </a:r>
              <a:endParaRPr lang="ja-JP" altLang="en-US" sz="2700" dirty="0">
                <a:latin typeface="+mn-lt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04248" y="2239674"/>
              <a:ext cx="800219" cy="369332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E4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/>
                <a:t>Proof</a:t>
              </a:r>
              <a:endParaRPr kumimoji="1"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2605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latin typeface="+mn-lt"/>
              </a:rPr>
              <a:t>RLZS was too difficult for us to factorize</a:t>
            </a:r>
          </a:p>
          <a:p>
            <a:endParaRPr kumimoji="1" lang="en-US" altLang="ja-JP" dirty="0">
              <a:latin typeface="+mn-lt"/>
            </a:endParaRPr>
          </a:p>
          <a:p>
            <a:endParaRPr lang="en-US" altLang="ja-JP" dirty="0" smtClean="0">
              <a:latin typeface="+mn-lt"/>
            </a:endParaRPr>
          </a:p>
          <a:p>
            <a:endParaRPr kumimoji="1" lang="en-US" altLang="ja-JP" dirty="0">
              <a:latin typeface="+mn-lt"/>
            </a:endParaRPr>
          </a:p>
          <a:p>
            <a:r>
              <a:rPr lang="en-US" altLang="ja-JP" dirty="0" smtClean="0">
                <a:latin typeface="+mn-lt"/>
              </a:rPr>
              <a:t>No idea for using RLZS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The problems of RLZS</a:t>
            </a:r>
            <a:endParaRPr kumimoji="1" lang="ja-JP" altLang="en-US" dirty="0">
              <a:latin typeface="+mj-lt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304248" y="2239674"/>
            <a:ext cx="7651275" cy="1082781"/>
            <a:chOff x="304248" y="2239674"/>
            <a:chExt cx="7651275" cy="1082781"/>
          </a:xfrm>
        </p:grpSpPr>
        <p:sp>
          <p:nvSpPr>
            <p:cNvPr id="5" name="コンテンツ プレースホルダー 1"/>
            <p:cNvSpPr txBox="1">
              <a:spLocks/>
            </p:cNvSpPr>
            <p:nvPr/>
          </p:nvSpPr>
          <p:spPr bwMode="auto">
            <a:xfrm>
              <a:off x="494554" y="2621114"/>
              <a:ext cx="7460969" cy="701341"/>
            </a:xfrm>
            <a:prstGeom prst="rect">
              <a:avLst/>
            </a:prstGeom>
            <a:noFill/>
            <a:ln w="76200" cmpd="tri">
              <a:solidFill>
                <a:schemeClr val="accent2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4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18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HG丸ｺﾞｼｯｸM-PRO"/>
                  <a:ea typeface="HG丸ｺﾞｼｯｸM-PRO"/>
                  <a:cs typeface="HG丸ｺﾞｼｯｸM-PRO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en-US" altLang="ja-JP" sz="2700" dirty="0" smtClean="0">
                  <a:latin typeface="+mn-lt"/>
                  <a:cs typeface="Times New Roman"/>
                </a:rPr>
                <a:t>There is a mistake in proceedings of the PSC.</a:t>
              </a:r>
              <a:endParaRPr lang="ja-JP" altLang="en-US" sz="2700" dirty="0">
                <a:latin typeface="+mn-lt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04248" y="2239674"/>
              <a:ext cx="800219" cy="369332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E4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/>
                <a:t>Proof</a:t>
              </a:r>
              <a:endParaRPr kumimoji="1"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99436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latin typeface="+mn-lt"/>
              </a:rPr>
              <a:t>RLZ online algorithms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Conclusion</a:t>
            </a:r>
            <a:endParaRPr kumimoji="1" lang="ja-JP" altLang="en-US" dirty="0">
              <a:latin typeface="+mj-lt"/>
            </a:endParaRPr>
          </a:p>
        </p:txBody>
      </p:sp>
      <p:graphicFrame>
        <p:nvGraphicFramePr>
          <p:cNvPr id="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313467"/>
              </p:ext>
            </p:extLst>
          </p:nvPr>
        </p:nvGraphicFramePr>
        <p:xfrm>
          <a:off x="706980" y="2310994"/>
          <a:ext cx="7848297" cy="3506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331"/>
                <a:gridCol w="2999983"/>
                <a:gridCol w="2999983"/>
              </a:tblGrid>
              <a:tr h="829376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89102" marR="8910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kumimoji="1" lang="en-US" altLang="ja-JP" sz="2800" b="0" i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kumimoji="1" lang="en-US" altLang="ja-JP" sz="28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kumimoji="1" lang="en-US" altLang="ja-JP" sz="2800" b="0" i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log</a:t>
                      </a:r>
                      <a:r>
                        <a:rPr kumimoji="1" lang="en-US" altLang="ja-JP" sz="28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n</a:t>
                      </a:r>
                      <a:r>
                        <a:rPr kumimoji="1" lang="en-US" altLang="ja-JP" sz="2800" b="0" i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kumimoji="1" lang="en-US" altLang="ja-JP" sz="24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1" lang="en-US" altLang="ja-JP" sz="2400" b="0" dirty="0" smtClean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bits</a:t>
                      </a:r>
                      <a:endParaRPr kumimoji="1" lang="ja-JP" altLang="en-US" sz="2400" b="0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89102" marR="8910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kumimoji="1" lang="en-US" altLang="ja-JP" sz="28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kumimoji="1" lang="en-US" altLang="ja-JP" sz="28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kumimoji="1" lang="en-US" altLang="ja-JP" sz="28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log </a:t>
                      </a:r>
                      <a:r>
                        <a:rPr kumimoji="1" lang="en-US" altLang="ja-JP" sz="2800" b="0" i="1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kumimoji="1" lang="en-US" altLang="ja-JP" sz="28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kumimoji="1" lang="en-US" altLang="ja-JP" sz="24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1" lang="en-US" altLang="ja-JP" sz="2400" b="0" dirty="0" smtClean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bits</a:t>
                      </a:r>
                      <a:endParaRPr kumimoji="1" lang="ja-JP" altLang="en-US" sz="2400" b="0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89102" marR="8910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85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  <a:cs typeface="Times New Roman"/>
                        </a:rPr>
                        <a:t>without</a:t>
                      </a:r>
                      <a:endParaRPr kumimoji="1" lang="ja-JP" altLang="en-US" sz="2400" dirty="0">
                        <a:latin typeface="+mn-lt"/>
                        <a:cs typeface="Times New Roman"/>
                      </a:endParaRPr>
                    </a:p>
                  </a:txBody>
                  <a:tcPr marL="89102" marR="8910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kumimoji="1" lang="en-US" altLang="ja-JP" sz="3200" i="1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 log</a:t>
                      </a:r>
                      <a:r>
                        <a:rPr kumimoji="1" lang="en-US" altLang="ja-JP" sz="32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1" lang="en-US" altLang="ja-JP" sz="3200" i="1" baseline="0" dirty="0" err="1" smtClean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kumimoji="1" lang="en-US" altLang="ja-JP" sz="3200" dirty="0" smtClean="0">
                          <a:latin typeface="+mn-lt"/>
                          <a:cs typeface="Times New Roman"/>
                        </a:rPr>
                        <a:t>time</a:t>
                      </a:r>
                      <a:endParaRPr kumimoji="1" lang="ja-JP" altLang="en-US" sz="3200" dirty="0">
                        <a:latin typeface="+mn-lt"/>
                        <a:cs typeface="Times New Roman"/>
                      </a:endParaRPr>
                    </a:p>
                  </a:txBody>
                  <a:tcPr marL="89102" marR="8910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kumimoji="1" lang="en-US" altLang="ja-JP" sz="3200" i="1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 log</a:t>
                      </a:r>
                      <a:r>
                        <a:rPr kumimoji="1" lang="en-US" altLang="ja-JP" sz="3200" i="0" baseline="3000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kumimoji="1" lang="en-US" altLang="ja-JP" sz="3200" i="1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kumimoji="1" lang="en-US" altLang="ja-JP" sz="3200" dirty="0" smtClean="0">
                          <a:latin typeface="+mn-lt"/>
                          <a:cs typeface="Times New Roman"/>
                        </a:rPr>
                        <a:t>time</a:t>
                      </a:r>
                      <a:endParaRPr kumimoji="1" lang="ja-JP" altLang="en-US" sz="3200" dirty="0">
                        <a:latin typeface="+mn-lt"/>
                        <a:cs typeface="Times New Roman"/>
                      </a:endParaRPr>
                    </a:p>
                  </a:txBody>
                  <a:tcPr marL="89102" marR="8910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85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  <a:cs typeface="Times New Roman"/>
                        </a:rPr>
                        <a:t>with</a:t>
                      </a:r>
                      <a:endParaRPr kumimoji="1" lang="ja-JP" altLang="en-US" sz="2400" dirty="0">
                        <a:latin typeface="+mn-lt"/>
                        <a:cs typeface="Times New Roman"/>
                      </a:endParaRPr>
                    </a:p>
                  </a:txBody>
                  <a:tcPr marL="89102" marR="8910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kumimoji="1" lang="en-US" altLang="ja-JP" sz="3200" i="1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 log </a:t>
                      </a:r>
                      <a:r>
                        <a:rPr kumimoji="1" lang="en-US" altLang="ja-JP" sz="3200" i="1" dirty="0" err="1" smtClean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kumimoji="1" lang="en-US" altLang="ja-JP" sz="3200" dirty="0" smtClean="0">
                          <a:latin typeface="+mn-lt"/>
                          <a:cs typeface="Times New Roman"/>
                        </a:rPr>
                        <a:t>time</a:t>
                      </a:r>
                      <a:endParaRPr kumimoji="1" lang="ja-JP" altLang="en-US" sz="3200" dirty="0">
                        <a:latin typeface="+mn-lt"/>
                        <a:cs typeface="Times New Roman"/>
                      </a:endParaRPr>
                    </a:p>
                  </a:txBody>
                  <a:tcPr marL="89102" marR="8910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kumimoji="1" lang="en-US" altLang="ja-JP" sz="3200" i="1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 log</a:t>
                      </a:r>
                      <a:r>
                        <a:rPr kumimoji="1" lang="en-US" altLang="ja-JP" sz="3200" baseline="3000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kumimoji="1" lang="en-US" altLang="ja-JP" sz="3200" i="1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kumimoji="1" lang="en-US" altLang="ja-JP" sz="3200" dirty="0" smtClean="0">
                          <a:latin typeface="+mn-lt"/>
                          <a:cs typeface="Times New Roman"/>
                        </a:rPr>
                        <a:t>time</a:t>
                      </a:r>
                      <a:endParaRPr kumimoji="1" lang="ja-JP" altLang="en-US" sz="3200" dirty="0">
                        <a:latin typeface="+mn-lt"/>
                        <a:cs typeface="Times New Roman"/>
                      </a:endParaRPr>
                    </a:p>
                  </a:txBody>
                  <a:tcPr marL="89102" marR="8910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724620" y="2506389"/>
            <a:ext cx="132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n-ea"/>
              </a:rPr>
              <a:t>self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-references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29971" y="2363917"/>
            <a:ext cx="80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ea typeface="HG丸ｺﾞｼｯｸM-PRO"/>
                <a:cs typeface="HG丸ｺﾞｼｯｸM-PRO"/>
              </a:rPr>
              <a:t>space</a:t>
            </a:r>
            <a:endParaRPr kumimoji="1" lang="ja-JP" altLang="en-US" dirty="0">
              <a:ea typeface="HG丸ｺﾞｼｯｸM-PRO"/>
              <a:cs typeface="HG丸ｺﾞｼｯｸM-PRO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6980" y="5817566"/>
            <a:ext cx="296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/>
                <a:cs typeface="Times New Roman"/>
              </a:rPr>
              <a:t>n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: the length of input string</a:t>
            </a:r>
          </a:p>
          <a:p>
            <a:r>
              <a:rPr kumimoji="1"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kumimoji="1" lang="en-US" altLang="ja-JP" dirty="0" smtClean="0"/>
              <a:t> : the alphabet size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08940" y="4078945"/>
            <a:ext cx="291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+mj-lt"/>
                <a:cs typeface="Times New Roman"/>
              </a:rPr>
              <a:t>[</a:t>
            </a:r>
            <a:r>
              <a:rPr lang="en-US" altLang="ja-JP" sz="1600" dirty="0" err="1" smtClean="0">
                <a:latin typeface="+mj-lt"/>
                <a:cs typeface="Times New Roman"/>
              </a:rPr>
              <a:t>K</a:t>
            </a:r>
            <a:r>
              <a:rPr kumimoji="1" lang="en-US" altLang="ja-JP" sz="1600" dirty="0" err="1" smtClean="0">
                <a:latin typeface="+mj-lt"/>
                <a:cs typeface="Times New Roman"/>
              </a:rPr>
              <a:t>olpakov</a:t>
            </a:r>
            <a:r>
              <a:rPr kumimoji="1" lang="en-US" altLang="ja-JP" sz="1600" dirty="0" smtClean="0">
                <a:latin typeface="+mj-lt"/>
                <a:cs typeface="Times New Roman"/>
              </a:rPr>
              <a:t> &amp; </a:t>
            </a:r>
            <a:r>
              <a:rPr kumimoji="1" lang="en-US" altLang="ja-JP" sz="1600" dirty="0" err="1" smtClean="0">
                <a:latin typeface="+mj-lt"/>
                <a:cs typeface="Times New Roman"/>
              </a:rPr>
              <a:t>Kucherov</a:t>
            </a:r>
            <a:r>
              <a:rPr kumimoji="1" lang="en-US" altLang="ja-JP" sz="1600" dirty="0" smtClean="0">
                <a:latin typeface="+mj-lt"/>
                <a:cs typeface="Times New Roman"/>
              </a:rPr>
              <a:t>, 2009]</a:t>
            </a:r>
            <a:endParaRPr kumimoji="1" lang="ja-JP" altLang="en-US" sz="1600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637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latin typeface="+mn-lt"/>
              </a:rPr>
              <a:t>RLZ online algorithms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Conclusion</a:t>
            </a:r>
            <a:endParaRPr kumimoji="1" lang="ja-JP" altLang="en-US" dirty="0">
              <a:latin typeface="+mj-lt"/>
            </a:endParaRPr>
          </a:p>
        </p:txBody>
      </p:sp>
      <p:graphicFrame>
        <p:nvGraphicFramePr>
          <p:cNvPr id="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74296"/>
              </p:ext>
            </p:extLst>
          </p:nvPr>
        </p:nvGraphicFramePr>
        <p:xfrm>
          <a:off x="706980" y="2310994"/>
          <a:ext cx="7848297" cy="3506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331"/>
                <a:gridCol w="2999983"/>
                <a:gridCol w="2999983"/>
              </a:tblGrid>
              <a:tr h="829376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89102" marR="8910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kumimoji="1" lang="en-US" altLang="ja-JP" sz="2800" b="0" i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kumimoji="1" lang="en-US" altLang="ja-JP" sz="28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kumimoji="1" lang="en-US" altLang="ja-JP" sz="2800" b="0" i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log</a:t>
                      </a:r>
                      <a:r>
                        <a:rPr kumimoji="1" lang="en-US" altLang="ja-JP" sz="28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n</a:t>
                      </a:r>
                      <a:r>
                        <a:rPr kumimoji="1" lang="en-US" altLang="ja-JP" sz="2800" b="0" i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kumimoji="1" lang="en-US" altLang="ja-JP" sz="24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1" lang="en-US" altLang="ja-JP" sz="2400" b="0" dirty="0" smtClean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bits</a:t>
                      </a:r>
                      <a:endParaRPr kumimoji="1" lang="ja-JP" altLang="en-US" sz="2400" b="0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89102" marR="8910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kumimoji="1" lang="en-US" altLang="ja-JP" sz="28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kumimoji="1" lang="en-US" altLang="ja-JP" sz="28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kumimoji="1" lang="en-US" altLang="ja-JP" sz="28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log </a:t>
                      </a:r>
                      <a:r>
                        <a:rPr kumimoji="1" lang="en-US" altLang="ja-JP" sz="2800" b="0" i="1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kumimoji="1" lang="en-US" altLang="ja-JP" sz="28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kumimoji="1" lang="en-US" altLang="ja-JP" sz="24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1" lang="en-US" altLang="ja-JP" sz="2400" b="0" dirty="0" smtClean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bits</a:t>
                      </a:r>
                      <a:endParaRPr kumimoji="1" lang="ja-JP" altLang="en-US" sz="2400" b="0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89102" marR="8910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85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  <a:cs typeface="Times New Roman"/>
                        </a:rPr>
                        <a:t>without</a:t>
                      </a:r>
                      <a:endParaRPr kumimoji="1" lang="ja-JP" altLang="en-US" sz="2400" dirty="0">
                        <a:latin typeface="+mn-lt"/>
                        <a:cs typeface="Times New Roman"/>
                      </a:endParaRPr>
                    </a:p>
                  </a:txBody>
                  <a:tcPr marL="89102" marR="8910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kumimoji="1" lang="en-US" altLang="ja-JP" sz="3200" i="1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 log</a:t>
                      </a:r>
                      <a:r>
                        <a:rPr kumimoji="1" lang="en-US" altLang="ja-JP" sz="32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1" lang="en-US" altLang="ja-JP" sz="3200" i="1" baseline="0" dirty="0" err="1" smtClean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kumimoji="1" lang="en-US" altLang="ja-JP" sz="3200" dirty="0" smtClean="0">
                          <a:latin typeface="+mn-lt"/>
                          <a:cs typeface="Times New Roman"/>
                        </a:rPr>
                        <a:t>time</a:t>
                      </a:r>
                      <a:endParaRPr kumimoji="1" lang="ja-JP" altLang="en-US" sz="3200" dirty="0">
                        <a:latin typeface="+mn-lt"/>
                        <a:cs typeface="Times New Roman"/>
                      </a:endParaRPr>
                    </a:p>
                  </a:txBody>
                  <a:tcPr marL="89102" marR="8910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kumimoji="1" lang="en-US" altLang="ja-JP" sz="3200" i="1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 log</a:t>
                      </a:r>
                      <a:r>
                        <a:rPr kumimoji="1" lang="en-US" altLang="ja-JP" sz="3200" i="0" baseline="3000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kumimoji="1" lang="en-US" altLang="ja-JP" sz="3200" i="1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kumimoji="1" lang="en-US" altLang="ja-JP" sz="3200" dirty="0" smtClean="0">
                          <a:latin typeface="+mn-lt"/>
                          <a:cs typeface="Times New Roman"/>
                        </a:rPr>
                        <a:t>time</a:t>
                      </a:r>
                      <a:endParaRPr kumimoji="1" lang="ja-JP" altLang="en-US" sz="3200" dirty="0">
                        <a:latin typeface="+mn-lt"/>
                        <a:cs typeface="Times New Roman"/>
                      </a:endParaRPr>
                    </a:p>
                  </a:txBody>
                  <a:tcPr marL="89102" marR="8910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85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  <a:cs typeface="Times New Roman"/>
                        </a:rPr>
                        <a:t>with</a:t>
                      </a:r>
                      <a:endParaRPr kumimoji="1" lang="ja-JP" altLang="en-US" sz="2400" dirty="0">
                        <a:latin typeface="+mn-lt"/>
                        <a:cs typeface="Times New Roman"/>
                      </a:endParaRPr>
                    </a:p>
                  </a:txBody>
                  <a:tcPr marL="89102" marR="8910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kumimoji="1" lang="en-US" altLang="ja-JP" sz="3200" i="1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 log </a:t>
                      </a:r>
                      <a:r>
                        <a:rPr kumimoji="1" lang="en-US" altLang="ja-JP" sz="3200" i="1" dirty="0" err="1" smtClean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kumimoji="1" lang="en-US" altLang="ja-JP" sz="3200" dirty="0" smtClean="0">
                          <a:latin typeface="+mn-lt"/>
                          <a:cs typeface="Times New Roman"/>
                        </a:rPr>
                        <a:t>time</a:t>
                      </a:r>
                      <a:endParaRPr kumimoji="1" lang="ja-JP" altLang="en-US" sz="3200" dirty="0">
                        <a:latin typeface="+mn-lt"/>
                        <a:cs typeface="Times New Roman"/>
                      </a:endParaRPr>
                    </a:p>
                  </a:txBody>
                  <a:tcPr marL="89102" marR="8910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i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kumimoji="1" lang="en-US" altLang="ja-JP" sz="3200" i="1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 log</a:t>
                      </a:r>
                      <a:r>
                        <a:rPr kumimoji="1" lang="en-US" altLang="ja-JP" sz="3200" baseline="3000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kumimoji="1" lang="en-US" altLang="ja-JP" sz="3200" i="1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kumimoji="1" lang="en-US" altLang="ja-JP" sz="3200" dirty="0" smtClean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kumimoji="1" lang="en-US" altLang="ja-JP" sz="3200" dirty="0" smtClean="0">
                          <a:latin typeface="+mn-lt"/>
                          <a:cs typeface="Times New Roman"/>
                        </a:rPr>
                        <a:t>time</a:t>
                      </a:r>
                      <a:endParaRPr kumimoji="1" lang="ja-JP" altLang="en-US" sz="3200" dirty="0">
                        <a:latin typeface="+mn-lt"/>
                        <a:cs typeface="Times New Roman"/>
                      </a:endParaRPr>
                    </a:p>
                  </a:txBody>
                  <a:tcPr marL="89102" marR="8910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724620" y="2506389"/>
            <a:ext cx="132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n-ea"/>
              </a:rPr>
              <a:t>self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-references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29971" y="2363917"/>
            <a:ext cx="80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ea typeface="HG丸ｺﾞｼｯｸM-PRO"/>
                <a:cs typeface="HG丸ｺﾞｼｯｸM-PRO"/>
              </a:rPr>
              <a:t>space</a:t>
            </a:r>
            <a:endParaRPr kumimoji="1" lang="ja-JP" altLang="en-US" dirty="0">
              <a:ea typeface="HG丸ｺﾞｼｯｸM-PRO"/>
              <a:cs typeface="HG丸ｺﾞｼｯｸM-PRO"/>
            </a:endParaRPr>
          </a:p>
        </p:txBody>
      </p:sp>
      <p:cxnSp>
        <p:nvCxnSpPr>
          <p:cNvPr id="10" name="カギ線コネクタ 9"/>
          <p:cNvCxnSpPr/>
          <p:nvPr/>
        </p:nvCxnSpPr>
        <p:spPr bwMode="auto">
          <a:xfrm>
            <a:off x="5538878" y="3152720"/>
            <a:ext cx="3016399" cy="2664846"/>
          </a:xfrm>
          <a:prstGeom prst="bentConnector3">
            <a:avLst>
              <a:gd name="adj1" fmla="val 99708"/>
            </a:avLst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カギ線コネクタ 12"/>
          <p:cNvCxnSpPr/>
          <p:nvPr/>
        </p:nvCxnSpPr>
        <p:spPr bwMode="auto">
          <a:xfrm rot="10800000" flipV="1">
            <a:off x="2557762" y="3152720"/>
            <a:ext cx="2981116" cy="1328134"/>
          </a:xfrm>
          <a:prstGeom prst="bentConnector3">
            <a:avLst>
              <a:gd name="adj1" fmla="val -296"/>
            </a:avLst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カギ線コネクタ 16"/>
          <p:cNvCxnSpPr/>
          <p:nvPr/>
        </p:nvCxnSpPr>
        <p:spPr bwMode="auto">
          <a:xfrm>
            <a:off x="2557761" y="4480854"/>
            <a:ext cx="5997516" cy="1336712"/>
          </a:xfrm>
          <a:prstGeom prst="bentConnector3">
            <a:avLst>
              <a:gd name="adj1" fmla="val 0"/>
            </a:avLst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テキスト ボックス 20"/>
          <p:cNvSpPr txBox="1"/>
          <p:nvPr/>
        </p:nvSpPr>
        <p:spPr>
          <a:xfrm>
            <a:off x="5027325" y="5909763"/>
            <a:ext cx="19415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This work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6980" y="5817566"/>
            <a:ext cx="296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/>
                <a:cs typeface="Times New Roman"/>
              </a:rPr>
              <a:t>n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: the length of input string</a:t>
            </a:r>
          </a:p>
          <a:p>
            <a:r>
              <a:rPr kumimoji="1"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kumimoji="1" lang="en-US" altLang="ja-JP" dirty="0" smtClean="0"/>
              <a:t> : the alphabet size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08940" y="4078945"/>
            <a:ext cx="291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+mj-lt"/>
                <a:cs typeface="Times New Roman"/>
              </a:rPr>
              <a:t>[</a:t>
            </a:r>
            <a:r>
              <a:rPr lang="en-US" altLang="ja-JP" sz="1600" dirty="0" err="1" smtClean="0">
                <a:latin typeface="+mj-lt"/>
                <a:cs typeface="Times New Roman"/>
              </a:rPr>
              <a:t>K</a:t>
            </a:r>
            <a:r>
              <a:rPr kumimoji="1" lang="en-US" altLang="ja-JP" sz="1600" dirty="0" err="1" smtClean="0">
                <a:latin typeface="+mj-lt"/>
                <a:cs typeface="Times New Roman"/>
              </a:rPr>
              <a:t>olpakov</a:t>
            </a:r>
            <a:r>
              <a:rPr kumimoji="1" lang="en-US" altLang="ja-JP" sz="1600" dirty="0" smtClean="0">
                <a:latin typeface="+mj-lt"/>
                <a:cs typeface="Times New Roman"/>
              </a:rPr>
              <a:t> &amp; </a:t>
            </a:r>
            <a:r>
              <a:rPr kumimoji="1" lang="en-US" altLang="ja-JP" sz="1600" dirty="0" err="1" smtClean="0">
                <a:latin typeface="+mj-lt"/>
                <a:cs typeface="Times New Roman"/>
              </a:rPr>
              <a:t>Kucherov</a:t>
            </a:r>
            <a:r>
              <a:rPr kumimoji="1" lang="en-US" altLang="ja-JP" sz="1600" dirty="0" smtClean="0">
                <a:latin typeface="+mj-lt"/>
                <a:cs typeface="Times New Roman"/>
              </a:rPr>
              <a:t>, 2009]</a:t>
            </a:r>
            <a:endParaRPr kumimoji="1" lang="ja-JP" altLang="en-US" sz="1600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601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494554" y="5395712"/>
            <a:ext cx="6085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  <a:latin typeface="Arial"/>
              </a:rPr>
              <a:t>LZ factorization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without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self-references</a:t>
            </a:r>
            <a:endParaRPr kumimoji="1" lang="ja-JP" altLang="en-US" dirty="0">
              <a:latin typeface="+mn-lt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211281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540173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1783724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2163614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cxnSp>
        <p:nvCxnSpPr>
          <p:cNvPr id="12" name="直線矢印コネクタ 11"/>
          <p:cNvCxnSpPr/>
          <p:nvPr/>
        </p:nvCxnSpPr>
        <p:spPr bwMode="auto">
          <a:xfrm>
            <a:off x="2959146" y="5939219"/>
            <a:ext cx="37711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コネクタ 12"/>
          <p:cNvCxnSpPr/>
          <p:nvPr/>
        </p:nvCxnSpPr>
        <p:spPr>
          <a:xfrm>
            <a:off x="2923206" y="548560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2549836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767010" y="732255"/>
            <a:ext cx="3007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[</a:t>
            </a:r>
            <a:r>
              <a:rPr lang="en-US" altLang="ja-JP" sz="2400" kern="0" dirty="0" err="1" smtClean="0">
                <a:solidFill>
                  <a:srgbClr val="000000"/>
                </a:solidFill>
                <a:ea typeface="HG丸ｺﾞｼｯｸM-PRO"/>
                <a:cs typeface="Times New Roman"/>
              </a:rPr>
              <a:t>Ziv</a:t>
            </a:r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 &amp; Lempel, </a:t>
            </a:r>
            <a:r>
              <a:rPr lang="en-US" altLang="ja-JP" sz="2400" kern="0" dirty="0">
                <a:solidFill>
                  <a:srgbClr val="000000"/>
                </a:solidFill>
                <a:ea typeface="HG丸ｺﾞｼｯｸM-PRO"/>
                <a:cs typeface="Times New Roman"/>
              </a:rPr>
              <a:t>1977]</a:t>
            </a:r>
            <a:endParaRPr lang="ja-JP" altLang="en-US" dirty="0"/>
          </a:p>
        </p:txBody>
      </p:sp>
      <p:sp>
        <p:nvSpPr>
          <p:cNvPr id="20" name="コンテンツ プレースホルダー 1"/>
          <p:cNvSpPr txBox="1">
            <a:spLocks/>
          </p:cNvSpPr>
          <p:nvPr/>
        </p:nvSpPr>
        <p:spPr bwMode="auto">
          <a:xfrm>
            <a:off x="494554" y="1666600"/>
            <a:ext cx="7997957" cy="290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>
                <a:latin typeface="+mn-lt"/>
              </a:rPr>
              <a:t>LZ factorization </a:t>
            </a:r>
            <a:r>
              <a:rPr lang="en-US" altLang="ja-JP" sz="2800" kern="0" dirty="0">
                <a:solidFill>
                  <a:srgbClr val="000000"/>
                </a:solidFill>
                <a:latin typeface="Arial"/>
              </a:rPr>
              <a:t>without self-references </a:t>
            </a:r>
            <a:r>
              <a:rPr lang="en-US" altLang="ja-JP" sz="2800" dirty="0" smtClean="0">
                <a:latin typeface="+mn-lt"/>
              </a:rPr>
              <a:t>of string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+mn-lt"/>
              </a:rPr>
              <a:t> of length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800" dirty="0" smtClean="0">
                <a:latin typeface="+mn-lt"/>
              </a:rPr>
              <a:t> is a factorization</a:t>
            </a:r>
            <a:r>
              <a:rPr lang="en-US" altLang="ja-JP" sz="2800" i="1" dirty="0" smtClean="0">
                <a:latin typeface="+mn-lt"/>
                <a:cs typeface="Times New Roman"/>
              </a:rPr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,s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,...,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m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dirty="0" smtClean="0">
                <a:latin typeface="+mn-lt"/>
              </a:rPr>
              <a:t>such that</a:t>
            </a:r>
          </a:p>
          <a:p>
            <a:r>
              <a:rPr lang="en-US" altLang="ja-JP" sz="2800" dirty="0" smtClean="0"/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 = 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m</a:t>
            </a:r>
            <a:endParaRPr lang="en-US" altLang="ja-JP" sz="2800" i="1" baseline="-25000" dirty="0" smtClean="0">
              <a:latin typeface="Times New Roman"/>
              <a:cs typeface="Times New Roman"/>
            </a:endParaRPr>
          </a:p>
          <a:p>
            <a:r>
              <a:rPr lang="en-US" altLang="ja-JP" sz="2800" i="1" baseline="-25000" dirty="0" smtClean="0"/>
              <a:t>  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is the longest non-empty prefix of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Times New Roman"/>
                <a:cs typeface="Times New Roman"/>
              </a:rPr>
              <a:t>[|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−1</a:t>
            </a:r>
            <a:r>
              <a:rPr lang="en-US" altLang="ja-JP" sz="2800" dirty="0" smtClean="0">
                <a:latin typeface="Times New Roman"/>
                <a:cs typeface="Times New Roman"/>
              </a:rPr>
              <a:t>|+1..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800" dirty="0" smtClean="0">
                <a:latin typeface="Times New Roman"/>
                <a:cs typeface="Times New Roman"/>
              </a:rPr>
              <a:t>]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that is also a substring of</a:t>
            </a:r>
            <a:br>
              <a:rPr lang="en-US" altLang="ja-JP" sz="2800" dirty="0" smtClean="0">
                <a:latin typeface="+mn-lt"/>
              </a:rPr>
            </a:b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Times New Roman"/>
                <a:cs typeface="Times New Roman"/>
              </a:rPr>
              <a:t>[1.. |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 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−1</a:t>
            </a:r>
            <a:r>
              <a:rPr lang="en-US" altLang="ja-JP" sz="2800" dirty="0" smtClean="0">
                <a:latin typeface="Times New Roman"/>
                <a:cs typeface="Times New Roman"/>
              </a:rPr>
              <a:t>|]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if such exists</a:t>
            </a:r>
          </a:p>
          <a:p>
            <a:r>
              <a:rPr lang="en-US" altLang="ja-JP" sz="2800" dirty="0" smtClean="0"/>
              <a:t> 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sz="2800" dirty="0" smtClean="0">
                <a:latin typeface="Times New Roman"/>
                <a:cs typeface="Times New Roman"/>
              </a:rPr>
              <a:t> =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>
                <a:latin typeface="Times New Roman"/>
                <a:cs typeface="Times New Roman"/>
              </a:rPr>
              <a:t>[</a:t>
            </a:r>
            <a:r>
              <a:rPr lang="en-US" altLang="ja-JP" sz="2800" dirty="0" smtClean="0">
                <a:latin typeface="Times New Roman"/>
                <a:cs typeface="Times New Roman"/>
              </a:rPr>
              <a:t>|</a:t>
            </a:r>
            <a:r>
              <a:rPr lang="en-US" altLang="ja-JP" sz="2800" i="1" dirty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−1</a:t>
            </a:r>
            <a:r>
              <a:rPr lang="en-US" altLang="ja-JP" sz="2800" dirty="0">
                <a:latin typeface="Times New Roman"/>
                <a:cs typeface="Times New Roman"/>
              </a:rPr>
              <a:t>|+1] </a:t>
            </a:r>
            <a:r>
              <a:rPr lang="en-US" altLang="ja-JP" sz="2800" dirty="0" smtClean="0">
                <a:latin typeface="+mn-lt"/>
              </a:rPr>
              <a:t>otherwise</a:t>
            </a:r>
            <a:endParaRPr lang="en-US" altLang="ja-JP" sz="2800" dirty="0" smtClean="0"/>
          </a:p>
        </p:txBody>
      </p:sp>
      <p:cxnSp>
        <p:nvCxnSpPr>
          <p:cNvPr id="18" name="直線矢印コネクタ 17"/>
          <p:cNvCxnSpPr/>
          <p:nvPr/>
        </p:nvCxnSpPr>
        <p:spPr bwMode="auto">
          <a:xfrm>
            <a:off x="1735696" y="5939219"/>
            <a:ext cx="37711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コネクタ 14"/>
          <p:cNvCxnSpPr/>
          <p:nvPr/>
        </p:nvCxnSpPr>
        <p:spPr>
          <a:xfrm>
            <a:off x="333626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2923206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4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92613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+mn-lt"/>
              </a:rPr>
              <a:t>For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>
                <a:latin typeface="+mn-lt"/>
              </a:rPr>
              <a:t> of length shorter than 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r>
              <a:rPr lang="en-US" altLang="ja-JP" dirty="0">
                <a:latin typeface="+mn-lt"/>
              </a:rPr>
              <a:t> </a:t>
            </a:r>
            <a:endParaRPr lang="en-US" altLang="ja-JP" dirty="0" smtClean="0">
              <a:latin typeface="+mn-lt"/>
            </a:endParaRPr>
          </a:p>
          <a:p>
            <a:pPr>
              <a:spcBef>
                <a:spcPts val="1824"/>
              </a:spcBef>
            </a:pPr>
            <a:r>
              <a:rPr lang="en-US" altLang="ja-JP" dirty="0" smtClean="0">
                <a:latin typeface="+mn-lt"/>
                <a:cs typeface="Times New Roman"/>
              </a:rPr>
              <a:t>We use suffix </a:t>
            </a:r>
            <a:r>
              <a:rPr lang="en-US" altLang="ja-JP" dirty="0" err="1" smtClean="0">
                <a:latin typeface="+mn-lt"/>
                <a:cs typeface="Times New Roman"/>
              </a:rPr>
              <a:t>trie</a:t>
            </a:r>
            <a:r>
              <a:rPr lang="en-US" altLang="ja-JP" dirty="0">
                <a:latin typeface="+mn-lt"/>
                <a:cs typeface="Times New Roman"/>
              </a:rPr>
              <a:t> </a:t>
            </a:r>
            <a:r>
              <a:rPr lang="en-US" altLang="ja-JP" dirty="0" smtClean="0">
                <a:latin typeface="+mn-lt"/>
                <a:cs typeface="Times New Roman"/>
              </a:rPr>
              <a:t>which</a:t>
            </a:r>
            <a:r>
              <a:rPr lang="en-US" altLang="ja-JP" dirty="0">
                <a:latin typeface="+mn-lt"/>
                <a:cs typeface="Times New Roman"/>
              </a:rPr>
              <a:t> </a:t>
            </a:r>
            <a:r>
              <a:rPr lang="en-US" altLang="ja-JP" dirty="0" smtClean="0">
                <a:latin typeface="+mn-lt"/>
                <a:cs typeface="Times New Roman"/>
              </a:rPr>
              <a:t>represents all suffixes of the </a:t>
            </a:r>
            <a:r>
              <a:rPr lang="en-US" altLang="ja-JP" dirty="0" err="1" smtClean="0">
                <a:latin typeface="+mn-lt"/>
                <a:cs typeface="Times New Roman"/>
              </a:rPr>
              <a:t>subwords</a:t>
            </a:r>
            <a:r>
              <a:rPr lang="en-US" altLang="ja-JP" dirty="0" smtClean="0">
                <a:latin typeface="+mn-lt"/>
                <a:cs typeface="Times New Roman"/>
              </a:rPr>
              <a:t> of length at least 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>
                <a:latin typeface="+mn-lt"/>
                <a:cs typeface="Times New Roman"/>
              </a:rPr>
              <a:t>.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For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>
                <a:latin typeface="+mj-lt"/>
              </a:rPr>
              <a:t>bits of space</a:t>
            </a:r>
            <a:endParaRPr lang="ja-JP" alt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751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+mn-lt"/>
              </a:rPr>
              <a:t>For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>
                <a:latin typeface="+mn-lt"/>
              </a:rPr>
              <a:t> of length shorter than 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r>
              <a:rPr lang="en-US" altLang="ja-JP" dirty="0">
                <a:latin typeface="+mn-lt"/>
              </a:rPr>
              <a:t> </a:t>
            </a:r>
            <a:endParaRPr lang="en-US" altLang="ja-JP" dirty="0" smtClean="0">
              <a:latin typeface="+mn-lt"/>
            </a:endParaRPr>
          </a:p>
          <a:p>
            <a:pPr>
              <a:spcBef>
                <a:spcPts val="1824"/>
              </a:spcBef>
            </a:pPr>
            <a:r>
              <a:rPr lang="en-US" altLang="ja-JP" dirty="0" smtClean="0">
                <a:latin typeface="+mn-lt"/>
                <a:cs typeface="Times New Roman"/>
              </a:rPr>
              <a:t>We use suffix </a:t>
            </a:r>
            <a:r>
              <a:rPr lang="en-US" altLang="ja-JP" dirty="0" err="1" smtClean="0">
                <a:latin typeface="+mn-lt"/>
                <a:cs typeface="Times New Roman"/>
              </a:rPr>
              <a:t>trie</a:t>
            </a:r>
            <a:r>
              <a:rPr lang="en-US" altLang="ja-JP" dirty="0">
                <a:latin typeface="+mn-lt"/>
                <a:cs typeface="Times New Roman"/>
              </a:rPr>
              <a:t> </a:t>
            </a:r>
            <a:r>
              <a:rPr lang="en-US" altLang="ja-JP" dirty="0" smtClean="0">
                <a:latin typeface="+mn-lt"/>
                <a:cs typeface="Times New Roman"/>
              </a:rPr>
              <a:t>which</a:t>
            </a:r>
            <a:r>
              <a:rPr lang="en-US" altLang="ja-JP" dirty="0">
                <a:latin typeface="+mn-lt"/>
                <a:cs typeface="Times New Roman"/>
              </a:rPr>
              <a:t> </a:t>
            </a:r>
            <a:r>
              <a:rPr lang="en-US" altLang="ja-JP" dirty="0" smtClean="0">
                <a:latin typeface="+mn-lt"/>
                <a:cs typeface="Times New Roman"/>
              </a:rPr>
              <a:t>represents all suffixes of the </a:t>
            </a:r>
            <a:r>
              <a:rPr lang="en-US" altLang="ja-JP" dirty="0" err="1" smtClean="0">
                <a:latin typeface="+mn-lt"/>
                <a:cs typeface="Times New Roman"/>
              </a:rPr>
              <a:t>subwords</a:t>
            </a:r>
            <a:r>
              <a:rPr lang="en-US" altLang="ja-JP" dirty="0" smtClean="0">
                <a:latin typeface="+mn-lt"/>
                <a:cs typeface="Times New Roman"/>
              </a:rPr>
              <a:t> of length at least 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>
                <a:latin typeface="+mn-lt"/>
                <a:cs typeface="Times New Roman"/>
              </a:rPr>
              <a:t>.</a:t>
            </a:r>
          </a:p>
          <a:p>
            <a:pPr lvl="1">
              <a:spcBef>
                <a:spcPts val="1224"/>
              </a:spcBef>
            </a:pPr>
            <a:r>
              <a:rPr lang="en-US" altLang="ja-JP" dirty="0" smtClean="0">
                <a:latin typeface="+mn-lt"/>
                <a:cs typeface="Times New Roman"/>
              </a:rPr>
              <a:t>The </a:t>
            </a:r>
            <a:r>
              <a:rPr lang="en-US" altLang="ja-JP" dirty="0" err="1" smtClean="0">
                <a:latin typeface="+mn-lt"/>
                <a:cs typeface="Times New Roman"/>
              </a:rPr>
              <a:t>trie</a:t>
            </a:r>
            <a:r>
              <a:rPr lang="en-US" altLang="ja-JP" dirty="0" smtClean="0">
                <a:latin typeface="+mn-lt"/>
                <a:cs typeface="Times New Roman"/>
              </a:rPr>
              <a:t> keeps every suffix of </a:t>
            </a:r>
            <a:r>
              <a:rPr lang="en-US" altLang="ja-JP" dirty="0" err="1" smtClean="0">
                <a:latin typeface="+mn-lt"/>
                <a:cs typeface="Times New Roman"/>
              </a:rPr>
              <a:t>subwords</a:t>
            </a:r>
            <a:r>
              <a:rPr lang="en-US" altLang="ja-JP" dirty="0" smtClean="0">
                <a:latin typeface="+mn-lt"/>
                <a:cs typeface="Times New Roman"/>
              </a:rPr>
              <a:t> of length </a:t>
            </a:r>
            <a:r>
              <a:rPr lang="en-US" altLang="ja-JP" dirty="0" smtClean="0">
                <a:latin typeface="Times New Roman"/>
                <a:cs typeface="Times New Roman"/>
              </a:rPr>
              <a:t>2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>
                <a:latin typeface="+mn-lt"/>
                <a:cs typeface="Times New Roman"/>
              </a:rPr>
              <a:t> which starts at block.</a:t>
            </a:r>
          </a:p>
          <a:p>
            <a:pPr lvl="1">
              <a:spcBef>
                <a:spcPts val="1224"/>
              </a:spcBef>
            </a:pPr>
            <a:r>
              <a:rPr lang="en-US" altLang="ja-JP" dirty="0" smtClean="0">
                <a:latin typeface="+mn-lt"/>
                <a:cs typeface="Times New Roman"/>
              </a:rPr>
              <a:t>We update the </a:t>
            </a:r>
            <a:r>
              <a:rPr lang="en-US" altLang="ja-JP" dirty="0" err="1" smtClean="0">
                <a:latin typeface="+mn-lt"/>
                <a:cs typeface="Times New Roman"/>
              </a:rPr>
              <a:t>trie</a:t>
            </a:r>
            <a:r>
              <a:rPr lang="en-US" altLang="ja-JP" dirty="0" smtClean="0">
                <a:latin typeface="+mn-lt"/>
                <a:cs typeface="Times New Roman"/>
              </a:rPr>
              <a:t> when get new block.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For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>
                <a:latin typeface="+mj-lt"/>
              </a:rPr>
              <a:t>bits of space</a:t>
            </a:r>
            <a:endParaRPr lang="ja-JP" alt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075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+mn-lt"/>
              </a:rPr>
              <a:t>For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>
                <a:latin typeface="+mn-lt"/>
              </a:rPr>
              <a:t> of length shorter than 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endParaRPr lang="en-US" altLang="ja-JP" dirty="0" smtClean="0">
              <a:latin typeface="+mn-lt"/>
              <a:cs typeface="Times New Roman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For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>
                <a:latin typeface="+mj-lt"/>
              </a:rPr>
              <a:t>bits of space</a:t>
            </a:r>
            <a:endParaRPr lang="ja-JP" altLang="en-US" dirty="0" smtClean="0">
              <a:latin typeface="+mj-lt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94554" y="2523151"/>
            <a:ext cx="8421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  ………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6" name="直線矢印コネクタ 5"/>
          <p:cNvCxnSpPr/>
          <p:nvPr/>
        </p:nvCxnSpPr>
        <p:spPr bwMode="auto">
          <a:xfrm>
            <a:off x="1759756" y="3151854"/>
            <a:ext cx="117753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99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テキスト ボックス 6"/>
          <p:cNvSpPr txBox="1"/>
          <p:nvPr/>
        </p:nvSpPr>
        <p:spPr>
          <a:xfrm>
            <a:off x="1943058" y="3028747"/>
            <a:ext cx="183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r 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= 3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1759756" y="2536245"/>
            <a:ext cx="5493906" cy="459580"/>
            <a:chOff x="1759756" y="4242277"/>
            <a:chExt cx="5493906" cy="459580"/>
          </a:xfrm>
        </p:grpSpPr>
        <p:grpSp>
          <p:nvGrpSpPr>
            <p:cNvPr id="9" name="図形グループ 8"/>
            <p:cNvGrpSpPr/>
            <p:nvPr/>
          </p:nvGrpSpPr>
          <p:grpSpPr>
            <a:xfrm>
              <a:off x="1759756" y="4242277"/>
              <a:ext cx="4773776" cy="459580"/>
              <a:chOff x="1453554" y="3441792"/>
              <a:chExt cx="4773776" cy="459580"/>
            </a:xfrm>
          </p:grpSpPr>
          <p:sp>
            <p:nvSpPr>
              <p:cNvPr id="12" name="正方形/長方形 11"/>
              <p:cNvSpPr/>
              <p:nvPr/>
            </p:nvSpPr>
            <p:spPr bwMode="auto">
              <a:xfrm>
                <a:off x="1453554" y="3457687"/>
                <a:ext cx="4773776" cy="44368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rtlCol="0" anchor="ctr">
                <a:spAutoFit/>
              </a:bodyPr>
              <a:lstStyle/>
              <a:p>
                <a:pPr algn="l"/>
                <a:endParaRPr kumimoji="1" lang="ja-JP" altLang="en-US" b="1" i="1" dirty="0" smtClean="0">
                  <a:solidFill>
                    <a:srgbClr val="FF6600"/>
                  </a:solidFill>
                  <a:latin typeface="Times New Roman" charset="0"/>
                  <a:ea typeface="ＭＳ Ｐ明朝" charset="0"/>
                  <a:cs typeface="ＭＳ Ｐ明朝" charset="0"/>
                </a:endParaRPr>
              </a:p>
            </p:txBody>
          </p:sp>
          <p:cxnSp>
            <p:nvCxnSpPr>
              <p:cNvPr id="13" name="直線コネクタ 12"/>
              <p:cNvCxnSpPr/>
              <p:nvPr/>
            </p:nvCxnSpPr>
            <p:spPr bwMode="auto">
              <a:xfrm>
                <a:off x="5003285" y="3442387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直線コネクタ 13"/>
              <p:cNvCxnSpPr/>
              <p:nvPr/>
            </p:nvCxnSpPr>
            <p:spPr bwMode="auto">
              <a:xfrm>
                <a:off x="3809236" y="3441794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直線コネクタ 14"/>
              <p:cNvCxnSpPr/>
              <p:nvPr/>
            </p:nvCxnSpPr>
            <p:spPr bwMode="auto">
              <a:xfrm>
                <a:off x="2631093" y="3441792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0" name="直線コネクタ 9"/>
            <p:cNvCxnSpPr/>
            <p:nvPr/>
          </p:nvCxnSpPr>
          <p:spPr bwMode="auto">
            <a:xfrm>
              <a:off x="6533532" y="4258172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直線コネクタ 10"/>
            <p:cNvCxnSpPr/>
            <p:nvPr/>
          </p:nvCxnSpPr>
          <p:spPr bwMode="auto">
            <a:xfrm>
              <a:off x="6533532" y="4701857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6" name="直線矢印コネクタ 15"/>
          <p:cNvCxnSpPr/>
          <p:nvPr/>
        </p:nvCxnSpPr>
        <p:spPr bwMode="auto">
          <a:xfrm>
            <a:off x="2937295" y="2258068"/>
            <a:ext cx="0" cy="2650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F11E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4932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+mn-lt"/>
              </a:rPr>
              <a:t>For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>
                <a:latin typeface="+mn-lt"/>
              </a:rPr>
              <a:t> of length shorter than 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endParaRPr lang="en-US" altLang="ja-JP" dirty="0" smtClean="0">
              <a:latin typeface="+mn-lt"/>
              <a:cs typeface="Times New Roman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For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>
                <a:latin typeface="+mj-lt"/>
              </a:rPr>
              <a:t>bits of space</a:t>
            </a:r>
            <a:endParaRPr lang="ja-JP" altLang="en-US" dirty="0" smtClean="0">
              <a:latin typeface="+mj-lt"/>
            </a:endParaRPr>
          </a:p>
        </p:txBody>
      </p:sp>
      <p:sp>
        <p:nvSpPr>
          <p:cNvPr id="17" name="円/楕円 16"/>
          <p:cNvSpPr/>
          <p:nvPr/>
        </p:nvSpPr>
        <p:spPr bwMode="auto">
          <a:xfrm>
            <a:off x="7013717" y="3129284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8" name="円/楕円 17"/>
          <p:cNvSpPr/>
          <p:nvPr/>
        </p:nvSpPr>
        <p:spPr bwMode="auto">
          <a:xfrm>
            <a:off x="6498388" y="3596726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9" name="直線矢印コネクタ 18"/>
          <p:cNvCxnSpPr>
            <a:stCxn id="17" idx="3"/>
            <a:endCxn id="18" idx="7"/>
          </p:cNvCxnSpPr>
          <p:nvPr/>
        </p:nvCxnSpPr>
        <p:spPr bwMode="auto">
          <a:xfrm flipH="1">
            <a:off x="6805667" y="3436563"/>
            <a:ext cx="260771" cy="2128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テキスト ボックス 19"/>
          <p:cNvSpPr txBox="1"/>
          <p:nvPr/>
        </p:nvSpPr>
        <p:spPr>
          <a:xfrm>
            <a:off x="6688209" y="3120942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1" name="円/楕円 20"/>
          <p:cNvSpPr/>
          <p:nvPr/>
        </p:nvSpPr>
        <p:spPr bwMode="auto">
          <a:xfrm>
            <a:off x="7594725" y="3544005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2" name="直線矢印コネクタ 21"/>
          <p:cNvCxnSpPr>
            <a:stCxn id="17" idx="5"/>
            <a:endCxn id="21" idx="1"/>
          </p:cNvCxnSpPr>
          <p:nvPr/>
        </p:nvCxnSpPr>
        <p:spPr bwMode="auto">
          <a:xfrm>
            <a:off x="7320996" y="3436563"/>
            <a:ext cx="326450" cy="1601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テキスト ボックス 23"/>
          <p:cNvSpPr txBox="1"/>
          <p:nvPr/>
        </p:nvSpPr>
        <p:spPr>
          <a:xfrm>
            <a:off x="7399800" y="307333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5" name="円/楕円 24"/>
          <p:cNvSpPr/>
          <p:nvPr/>
        </p:nvSpPr>
        <p:spPr bwMode="auto">
          <a:xfrm>
            <a:off x="5553420" y="4501063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6" name="直線矢印コネクタ 25"/>
          <p:cNvCxnSpPr>
            <a:stCxn id="31" idx="3"/>
            <a:endCxn id="25" idx="7"/>
          </p:cNvCxnSpPr>
          <p:nvPr/>
        </p:nvCxnSpPr>
        <p:spPr bwMode="auto">
          <a:xfrm flipH="1">
            <a:off x="5860699" y="4348876"/>
            <a:ext cx="238609" cy="2049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円/楕円 26"/>
          <p:cNvSpPr/>
          <p:nvPr/>
        </p:nvSpPr>
        <p:spPr bwMode="auto">
          <a:xfrm>
            <a:off x="8162983" y="3962679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8" name="直線矢印コネクタ 27"/>
          <p:cNvCxnSpPr>
            <a:stCxn id="21" idx="5"/>
            <a:endCxn id="27" idx="1"/>
          </p:cNvCxnSpPr>
          <p:nvPr/>
        </p:nvCxnSpPr>
        <p:spPr bwMode="auto">
          <a:xfrm>
            <a:off x="7902004" y="3851284"/>
            <a:ext cx="313700" cy="16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テキスト ボックス 28"/>
          <p:cNvSpPr txBox="1"/>
          <p:nvPr/>
        </p:nvSpPr>
        <p:spPr>
          <a:xfrm>
            <a:off x="7994454" y="351675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1" name="円/楕円 30"/>
          <p:cNvSpPr/>
          <p:nvPr/>
        </p:nvSpPr>
        <p:spPr bwMode="auto">
          <a:xfrm>
            <a:off x="6046587" y="4041597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32" name="直線矢印コネクタ 31"/>
          <p:cNvCxnSpPr>
            <a:stCxn id="18" idx="3"/>
            <a:endCxn id="31" idx="7"/>
          </p:cNvCxnSpPr>
          <p:nvPr/>
        </p:nvCxnSpPr>
        <p:spPr bwMode="auto">
          <a:xfrm flipH="1">
            <a:off x="6353866" y="3904005"/>
            <a:ext cx="197243" cy="1903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テキスト ボックス 32"/>
          <p:cNvSpPr txBox="1"/>
          <p:nvPr/>
        </p:nvSpPr>
        <p:spPr>
          <a:xfrm>
            <a:off x="5692017" y="405492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161458" y="357864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94554" y="2523151"/>
            <a:ext cx="8421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  ………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41" name="直線矢印コネクタ 40"/>
          <p:cNvCxnSpPr/>
          <p:nvPr/>
        </p:nvCxnSpPr>
        <p:spPr bwMode="auto">
          <a:xfrm>
            <a:off x="1759756" y="3151854"/>
            <a:ext cx="117753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99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テキスト ボックス 41"/>
          <p:cNvSpPr txBox="1"/>
          <p:nvPr/>
        </p:nvSpPr>
        <p:spPr>
          <a:xfrm>
            <a:off x="1943058" y="3028747"/>
            <a:ext cx="183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r 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= 3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grpSp>
        <p:nvGrpSpPr>
          <p:cNvPr id="43" name="図形グループ 42"/>
          <p:cNvGrpSpPr/>
          <p:nvPr/>
        </p:nvGrpSpPr>
        <p:grpSpPr>
          <a:xfrm>
            <a:off x="1759756" y="2536245"/>
            <a:ext cx="5493906" cy="459580"/>
            <a:chOff x="1759756" y="4242277"/>
            <a:chExt cx="5493906" cy="459580"/>
          </a:xfrm>
        </p:grpSpPr>
        <p:grpSp>
          <p:nvGrpSpPr>
            <p:cNvPr id="44" name="図形グループ 43"/>
            <p:cNvGrpSpPr/>
            <p:nvPr/>
          </p:nvGrpSpPr>
          <p:grpSpPr>
            <a:xfrm>
              <a:off x="1759756" y="4242277"/>
              <a:ext cx="4773776" cy="459580"/>
              <a:chOff x="1453554" y="3441792"/>
              <a:chExt cx="4773776" cy="459580"/>
            </a:xfrm>
          </p:grpSpPr>
          <p:sp>
            <p:nvSpPr>
              <p:cNvPr id="47" name="正方形/長方形 46"/>
              <p:cNvSpPr/>
              <p:nvPr/>
            </p:nvSpPr>
            <p:spPr bwMode="auto">
              <a:xfrm>
                <a:off x="1453554" y="3457687"/>
                <a:ext cx="4773776" cy="44368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rtlCol="0" anchor="ctr">
                <a:spAutoFit/>
              </a:bodyPr>
              <a:lstStyle/>
              <a:p>
                <a:pPr algn="l"/>
                <a:endParaRPr kumimoji="1" lang="ja-JP" altLang="en-US" b="1" i="1" dirty="0" smtClean="0">
                  <a:solidFill>
                    <a:srgbClr val="FF6600"/>
                  </a:solidFill>
                  <a:latin typeface="Times New Roman" charset="0"/>
                  <a:ea typeface="ＭＳ Ｐ明朝" charset="0"/>
                  <a:cs typeface="ＭＳ Ｐ明朝" charset="0"/>
                </a:endParaRPr>
              </a:p>
            </p:txBody>
          </p:sp>
          <p:cxnSp>
            <p:nvCxnSpPr>
              <p:cNvPr id="48" name="直線コネクタ 47"/>
              <p:cNvCxnSpPr/>
              <p:nvPr/>
            </p:nvCxnSpPr>
            <p:spPr bwMode="auto">
              <a:xfrm>
                <a:off x="5003285" y="3442387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直線コネクタ 48"/>
              <p:cNvCxnSpPr/>
              <p:nvPr/>
            </p:nvCxnSpPr>
            <p:spPr bwMode="auto">
              <a:xfrm>
                <a:off x="3809236" y="3441794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直線コネクタ 49"/>
              <p:cNvCxnSpPr/>
              <p:nvPr/>
            </p:nvCxnSpPr>
            <p:spPr bwMode="auto">
              <a:xfrm>
                <a:off x="2631093" y="3441792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5" name="直線コネクタ 44"/>
            <p:cNvCxnSpPr/>
            <p:nvPr/>
          </p:nvCxnSpPr>
          <p:spPr bwMode="auto">
            <a:xfrm>
              <a:off x="6533532" y="4258172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直線コネクタ 45"/>
            <p:cNvCxnSpPr/>
            <p:nvPr/>
          </p:nvCxnSpPr>
          <p:spPr bwMode="auto">
            <a:xfrm>
              <a:off x="6533532" y="4701857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1" name="直線矢印コネクタ 50"/>
          <p:cNvCxnSpPr/>
          <p:nvPr/>
        </p:nvCxnSpPr>
        <p:spPr bwMode="auto">
          <a:xfrm>
            <a:off x="2937295" y="2258068"/>
            <a:ext cx="0" cy="2650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F11E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1684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+mn-lt"/>
              </a:rPr>
              <a:t>For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>
                <a:latin typeface="+mn-lt"/>
              </a:rPr>
              <a:t> of length shorter than 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endParaRPr lang="en-US" altLang="ja-JP" dirty="0" smtClean="0">
              <a:latin typeface="+mn-lt"/>
              <a:cs typeface="Times New Roman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For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>
                <a:latin typeface="+mj-lt"/>
              </a:rPr>
              <a:t>bits of space</a:t>
            </a:r>
            <a:endParaRPr lang="ja-JP" altLang="en-US" dirty="0" smtClean="0">
              <a:latin typeface="+mj-lt"/>
            </a:endParaRPr>
          </a:p>
        </p:txBody>
      </p:sp>
      <p:sp>
        <p:nvSpPr>
          <p:cNvPr id="17" name="円/楕円 16"/>
          <p:cNvSpPr/>
          <p:nvPr/>
        </p:nvSpPr>
        <p:spPr bwMode="auto">
          <a:xfrm>
            <a:off x="7013717" y="3129284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8" name="円/楕円 17"/>
          <p:cNvSpPr/>
          <p:nvPr/>
        </p:nvSpPr>
        <p:spPr bwMode="auto">
          <a:xfrm>
            <a:off x="6498388" y="3596726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9" name="直線矢印コネクタ 18"/>
          <p:cNvCxnSpPr>
            <a:stCxn id="17" idx="3"/>
            <a:endCxn id="18" idx="7"/>
          </p:cNvCxnSpPr>
          <p:nvPr/>
        </p:nvCxnSpPr>
        <p:spPr bwMode="auto">
          <a:xfrm flipH="1">
            <a:off x="6805667" y="3436563"/>
            <a:ext cx="260771" cy="2128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テキスト ボックス 19"/>
          <p:cNvSpPr txBox="1"/>
          <p:nvPr/>
        </p:nvSpPr>
        <p:spPr>
          <a:xfrm>
            <a:off x="6688209" y="3120942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1" name="円/楕円 20"/>
          <p:cNvSpPr/>
          <p:nvPr/>
        </p:nvSpPr>
        <p:spPr bwMode="auto">
          <a:xfrm>
            <a:off x="7594725" y="3544005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2" name="直線矢印コネクタ 21"/>
          <p:cNvCxnSpPr>
            <a:stCxn id="17" idx="5"/>
            <a:endCxn id="21" idx="1"/>
          </p:cNvCxnSpPr>
          <p:nvPr/>
        </p:nvCxnSpPr>
        <p:spPr bwMode="auto">
          <a:xfrm>
            <a:off x="7320996" y="3436563"/>
            <a:ext cx="326450" cy="1601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テキスト ボックス 23"/>
          <p:cNvSpPr txBox="1"/>
          <p:nvPr/>
        </p:nvSpPr>
        <p:spPr>
          <a:xfrm>
            <a:off x="7399800" y="307333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5" name="円/楕円 24"/>
          <p:cNvSpPr/>
          <p:nvPr/>
        </p:nvSpPr>
        <p:spPr bwMode="auto">
          <a:xfrm>
            <a:off x="5553420" y="4501063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6" name="直線矢印コネクタ 25"/>
          <p:cNvCxnSpPr>
            <a:stCxn id="31" idx="3"/>
            <a:endCxn id="25" idx="7"/>
          </p:cNvCxnSpPr>
          <p:nvPr/>
        </p:nvCxnSpPr>
        <p:spPr bwMode="auto">
          <a:xfrm flipH="1">
            <a:off x="5860699" y="4348876"/>
            <a:ext cx="238609" cy="2049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円/楕円 26"/>
          <p:cNvSpPr/>
          <p:nvPr/>
        </p:nvSpPr>
        <p:spPr bwMode="auto">
          <a:xfrm>
            <a:off x="8162983" y="3962679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8" name="直線矢印コネクタ 27"/>
          <p:cNvCxnSpPr>
            <a:stCxn id="21" idx="5"/>
            <a:endCxn id="27" idx="1"/>
          </p:cNvCxnSpPr>
          <p:nvPr/>
        </p:nvCxnSpPr>
        <p:spPr bwMode="auto">
          <a:xfrm>
            <a:off x="7902004" y="3851284"/>
            <a:ext cx="313700" cy="16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テキスト ボックス 28"/>
          <p:cNvSpPr txBox="1"/>
          <p:nvPr/>
        </p:nvSpPr>
        <p:spPr>
          <a:xfrm>
            <a:off x="7994454" y="351675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1" name="円/楕円 30"/>
          <p:cNvSpPr/>
          <p:nvPr/>
        </p:nvSpPr>
        <p:spPr bwMode="auto">
          <a:xfrm>
            <a:off x="6046587" y="4041597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32" name="直線矢印コネクタ 31"/>
          <p:cNvCxnSpPr>
            <a:stCxn id="18" idx="3"/>
            <a:endCxn id="31" idx="7"/>
          </p:cNvCxnSpPr>
          <p:nvPr/>
        </p:nvCxnSpPr>
        <p:spPr bwMode="auto">
          <a:xfrm flipH="1">
            <a:off x="6353866" y="3904005"/>
            <a:ext cx="197243" cy="1903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テキスト ボックス 32"/>
          <p:cNvSpPr txBox="1"/>
          <p:nvPr/>
        </p:nvSpPr>
        <p:spPr>
          <a:xfrm>
            <a:off x="5692017" y="405492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161458" y="357864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94554" y="2523151"/>
            <a:ext cx="8421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  ………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41" name="直線矢印コネクタ 40"/>
          <p:cNvCxnSpPr/>
          <p:nvPr/>
        </p:nvCxnSpPr>
        <p:spPr bwMode="auto">
          <a:xfrm>
            <a:off x="1759756" y="3151854"/>
            <a:ext cx="117753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99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テキスト ボックス 41"/>
          <p:cNvSpPr txBox="1"/>
          <p:nvPr/>
        </p:nvSpPr>
        <p:spPr>
          <a:xfrm>
            <a:off x="1943058" y="3028747"/>
            <a:ext cx="183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r 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= 3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grpSp>
        <p:nvGrpSpPr>
          <p:cNvPr id="43" name="図形グループ 42"/>
          <p:cNvGrpSpPr/>
          <p:nvPr/>
        </p:nvGrpSpPr>
        <p:grpSpPr>
          <a:xfrm>
            <a:off x="1759756" y="2536245"/>
            <a:ext cx="5493906" cy="459580"/>
            <a:chOff x="1759756" y="4242277"/>
            <a:chExt cx="5493906" cy="459580"/>
          </a:xfrm>
        </p:grpSpPr>
        <p:grpSp>
          <p:nvGrpSpPr>
            <p:cNvPr id="44" name="図形グループ 43"/>
            <p:cNvGrpSpPr/>
            <p:nvPr/>
          </p:nvGrpSpPr>
          <p:grpSpPr>
            <a:xfrm>
              <a:off x="1759756" y="4242277"/>
              <a:ext cx="4773776" cy="459580"/>
              <a:chOff x="1453554" y="3441792"/>
              <a:chExt cx="4773776" cy="459580"/>
            </a:xfrm>
          </p:grpSpPr>
          <p:sp>
            <p:nvSpPr>
              <p:cNvPr id="47" name="正方形/長方形 46"/>
              <p:cNvSpPr/>
              <p:nvPr/>
            </p:nvSpPr>
            <p:spPr bwMode="auto">
              <a:xfrm>
                <a:off x="1453554" y="3457687"/>
                <a:ext cx="4773776" cy="44368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rtlCol="0" anchor="ctr">
                <a:spAutoFit/>
              </a:bodyPr>
              <a:lstStyle/>
              <a:p>
                <a:pPr algn="l"/>
                <a:endParaRPr kumimoji="1" lang="ja-JP" altLang="en-US" b="1" i="1" dirty="0" smtClean="0">
                  <a:solidFill>
                    <a:srgbClr val="FF6600"/>
                  </a:solidFill>
                  <a:latin typeface="Times New Roman" charset="0"/>
                  <a:ea typeface="ＭＳ Ｐ明朝" charset="0"/>
                  <a:cs typeface="ＭＳ Ｐ明朝" charset="0"/>
                </a:endParaRPr>
              </a:p>
            </p:txBody>
          </p:sp>
          <p:cxnSp>
            <p:nvCxnSpPr>
              <p:cNvPr id="48" name="直線コネクタ 47"/>
              <p:cNvCxnSpPr/>
              <p:nvPr/>
            </p:nvCxnSpPr>
            <p:spPr bwMode="auto">
              <a:xfrm>
                <a:off x="5003285" y="3442387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直線コネクタ 48"/>
              <p:cNvCxnSpPr/>
              <p:nvPr/>
            </p:nvCxnSpPr>
            <p:spPr bwMode="auto">
              <a:xfrm>
                <a:off x="3809236" y="3441794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直線コネクタ 49"/>
              <p:cNvCxnSpPr/>
              <p:nvPr/>
            </p:nvCxnSpPr>
            <p:spPr bwMode="auto">
              <a:xfrm>
                <a:off x="2631093" y="3441792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5" name="直線コネクタ 44"/>
            <p:cNvCxnSpPr/>
            <p:nvPr/>
          </p:nvCxnSpPr>
          <p:spPr bwMode="auto">
            <a:xfrm>
              <a:off x="6533532" y="4258172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直線コネクタ 45"/>
            <p:cNvCxnSpPr/>
            <p:nvPr/>
          </p:nvCxnSpPr>
          <p:spPr bwMode="auto">
            <a:xfrm>
              <a:off x="6533532" y="4701857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1" name="直線矢印コネクタ 50"/>
          <p:cNvCxnSpPr/>
          <p:nvPr/>
        </p:nvCxnSpPr>
        <p:spPr bwMode="auto">
          <a:xfrm>
            <a:off x="4115439" y="2240427"/>
            <a:ext cx="0" cy="2650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F11E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図形グループ 4"/>
          <p:cNvGrpSpPr/>
          <p:nvPr/>
        </p:nvGrpSpPr>
        <p:grpSpPr>
          <a:xfrm>
            <a:off x="1759454" y="3650436"/>
            <a:ext cx="2355681" cy="491557"/>
            <a:chOff x="1759454" y="3650436"/>
            <a:chExt cx="2355681" cy="491557"/>
          </a:xfrm>
        </p:grpSpPr>
        <p:cxnSp>
          <p:nvCxnSpPr>
            <p:cNvPr id="34" name="直線矢印コネクタ 33"/>
            <p:cNvCxnSpPr/>
            <p:nvPr/>
          </p:nvCxnSpPr>
          <p:spPr bwMode="auto">
            <a:xfrm>
              <a:off x="1759454" y="3650436"/>
              <a:ext cx="2355681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D64FF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テキスト ボックス 35"/>
            <p:cNvSpPr txBox="1"/>
            <p:nvPr/>
          </p:nvSpPr>
          <p:spPr>
            <a:xfrm>
              <a:off x="2675003" y="3680328"/>
              <a:ext cx="653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Times New Roman"/>
                  <a:cs typeface="Times New Roman"/>
                </a:rPr>
                <a:t>2</a:t>
              </a:r>
              <a:r>
                <a:rPr kumimoji="1" lang="en-US" altLang="ja-JP" sz="2400" i="1" dirty="0" smtClean="0">
                  <a:latin typeface="Times New Roman"/>
                  <a:cs typeface="Times New Roman"/>
                </a:rPr>
                <a:t>r</a:t>
              </a:r>
              <a:endParaRPr kumimoji="1" lang="ja-JP" altLang="en-US" sz="24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40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+mn-lt"/>
              </a:rPr>
              <a:t>For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>
                <a:latin typeface="+mn-lt"/>
              </a:rPr>
              <a:t> of length shorter than 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endParaRPr lang="en-US" altLang="ja-JP" dirty="0" smtClean="0">
              <a:latin typeface="+mn-lt"/>
              <a:cs typeface="Times New Roman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For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>
                <a:latin typeface="+mj-lt"/>
              </a:rPr>
              <a:t>bits of space</a:t>
            </a:r>
            <a:endParaRPr lang="ja-JP" altLang="en-US" dirty="0" smtClean="0">
              <a:latin typeface="+mj-lt"/>
            </a:endParaRPr>
          </a:p>
        </p:txBody>
      </p:sp>
      <p:sp>
        <p:nvSpPr>
          <p:cNvPr id="17" name="円/楕円 16"/>
          <p:cNvSpPr/>
          <p:nvPr/>
        </p:nvSpPr>
        <p:spPr bwMode="auto">
          <a:xfrm>
            <a:off x="7013717" y="3129284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8" name="円/楕円 17"/>
          <p:cNvSpPr/>
          <p:nvPr/>
        </p:nvSpPr>
        <p:spPr bwMode="auto">
          <a:xfrm>
            <a:off x="6498388" y="3596726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9" name="直線矢印コネクタ 18"/>
          <p:cNvCxnSpPr>
            <a:stCxn id="17" idx="3"/>
            <a:endCxn id="18" idx="7"/>
          </p:cNvCxnSpPr>
          <p:nvPr/>
        </p:nvCxnSpPr>
        <p:spPr bwMode="auto">
          <a:xfrm flipH="1">
            <a:off x="6805667" y="3436563"/>
            <a:ext cx="260771" cy="2128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テキスト ボックス 19"/>
          <p:cNvSpPr txBox="1"/>
          <p:nvPr/>
        </p:nvSpPr>
        <p:spPr>
          <a:xfrm>
            <a:off x="6688209" y="3120942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1" name="円/楕円 20"/>
          <p:cNvSpPr/>
          <p:nvPr/>
        </p:nvSpPr>
        <p:spPr bwMode="auto">
          <a:xfrm>
            <a:off x="7594725" y="3544005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2" name="直線矢印コネクタ 21"/>
          <p:cNvCxnSpPr>
            <a:stCxn id="17" idx="5"/>
            <a:endCxn id="21" idx="1"/>
          </p:cNvCxnSpPr>
          <p:nvPr/>
        </p:nvCxnSpPr>
        <p:spPr bwMode="auto">
          <a:xfrm>
            <a:off x="7320996" y="3436563"/>
            <a:ext cx="326450" cy="1601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テキスト ボックス 23"/>
          <p:cNvSpPr txBox="1"/>
          <p:nvPr/>
        </p:nvSpPr>
        <p:spPr>
          <a:xfrm>
            <a:off x="7399800" y="307333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5" name="円/楕円 24"/>
          <p:cNvSpPr/>
          <p:nvPr/>
        </p:nvSpPr>
        <p:spPr bwMode="auto">
          <a:xfrm>
            <a:off x="5553420" y="4501063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6" name="直線矢印コネクタ 25"/>
          <p:cNvCxnSpPr>
            <a:stCxn id="31" idx="3"/>
            <a:endCxn id="25" idx="7"/>
          </p:cNvCxnSpPr>
          <p:nvPr/>
        </p:nvCxnSpPr>
        <p:spPr bwMode="auto">
          <a:xfrm flipH="1">
            <a:off x="5860699" y="4348876"/>
            <a:ext cx="238609" cy="2049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円/楕円 26"/>
          <p:cNvSpPr/>
          <p:nvPr/>
        </p:nvSpPr>
        <p:spPr bwMode="auto">
          <a:xfrm>
            <a:off x="8162983" y="3962679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8" name="直線矢印コネクタ 27"/>
          <p:cNvCxnSpPr>
            <a:stCxn id="21" idx="5"/>
            <a:endCxn id="27" idx="1"/>
          </p:cNvCxnSpPr>
          <p:nvPr/>
        </p:nvCxnSpPr>
        <p:spPr bwMode="auto">
          <a:xfrm>
            <a:off x="7902004" y="3851284"/>
            <a:ext cx="313700" cy="16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テキスト ボックス 28"/>
          <p:cNvSpPr txBox="1"/>
          <p:nvPr/>
        </p:nvSpPr>
        <p:spPr>
          <a:xfrm>
            <a:off x="7994454" y="351675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1" name="円/楕円 30"/>
          <p:cNvSpPr/>
          <p:nvPr/>
        </p:nvSpPr>
        <p:spPr bwMode="auto">
          <a:xfrm>
            <a:off x="6046587" y="4041597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32" name="直線矢印コネクタ 31"/>
          <p:cNvCxnSpPr>
            <a:stCxn id="18" idx="3"/>
            <a:endCxn id="31" idx="7"/>
          </p:cNvCxnSpPr>
          <p:nvPr/>
        </p:nvCxnSpPr>
        <p:spPr bwMode="auto">
          <a:xfrm flipH="1">
            <a:off x="6353866" y="3904005"/>
            <a:ext cx="197243" cy="1903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テキスト ボックス 32"/>
          <p:cNvSpPr txBox="1"/>
          <p:nvPr/>
        </p:nvSpPr>
        <p:spPr>
          <a:xfrm>
            <a:off x="5692017" y="405492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161458" y="357864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94554" y="2523151"/>
            <a:ext cx="8421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  ………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41" name="直線矢印コネクタ 40"/>
          <p:cNvCxnSpPr/>
          <p:nvPr/>
        </p:nvCxnSpPr>
        <p:spPr bwMode="auto">
          <a:xfrm>
            <a:off x="1759756" y="3151854"/>
            <a:ext cx="117753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99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テキスト ボックス 41"/>
          <p:cNvSpPr txBox="1"/>
          <p:nvPr/>
        </p:nvSpPr>
        <p:spPr>
          <a:xfrm>
            <a:off x="1943058" y="3028747"/>
            <a:ext cx="183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r 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= 3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grpSp>
        <p:nvGrpSpPr>
          <p:cNvPr id="43" name="図形グループ 42"/>
          <p:cNvGrpSpPr/>
          <p:nvPr/>
        </p:nvGrpSpPr>
        <p:grpSpPr>
          <a:xfrm>
            <a:off x="1759756" y="2536245"/>
            <a:ext cx="5493906" cy="459580"/>
            <a:chOff x="1759756" y="4242277"/>
            <a:chExt cx="5493906" cy="459580"/>
          </a:xfrm>
        </p:grpSpPr>
        <p:grpSp>
          <p:nvGrpSpPr>
            <p:cNvPr id="44" name="図形グループ 43"/>
            <p:cNvGrpSpPr/>
            <p:nvPr/>
          </p:nvGrpSpPr>
          <p:grpSpPr>
            <a:xfrm>
              <a:off x="1759756" y="4242277"/>
              <a:ext cx="4773776" cy="459580"/>
              <a:chOff x="1453554" y="3441792"/>
              <a:chExt cx="4773776" cy="459580"/>
            </a:xfrm>
          </p:grpSpPr>
          <p:sp>
            <p:nvSpPr>
              <p:cNvPr id="47" name="正方形/長方形 46"/>
              <p:cNvSpPr/>
              <p:nvPr/>
            </p:nvSpPr>
            <p:spPr bwMode="auto">
              <a:xfrm>
                <a:off x="1453554" y="3457687"/>
                <a:ext cx="4773776" cy="44368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rtlCol="0" anchor="ctr">
                <a:spAutoFit/>
              </a:bodyPr>
              <a:lstStyle/>
              <a:p>
                <a:pPr algn="l"/>
                <a:endParaRPr kumimoji="1" lang="ja-JP" altLang="en-US" b="1" i="1" dirty="0" smtClean="0">
                  <a:solidFill>
                    <a:srgbClr val="FF6600"/>
                  </a:solidFill>
                  <a:latin typeface="Times New Roman" charset="0"/>
                  <a:ea typeface="ＭＳ Ｐ明朝" charset="0"/>
                  <a:cs typeface="ＭＳ Ｐ明朝" charset="0"/>
                </a:endParaRPr>
              </a:p>
            </p:txBody>
          </p:sp>
          <p:cxnSp>
            <p:nvCxnSpPr>
              <p:cNvPr id="48" name="直線コネクタ 47"/>
              <p:cNvCxnSpPr/>
              <p:nvPr/>
            </p:nvCxnSpPr>
            <p:spPr bwMode="auto">
              <a:xfrm>
                <a:off x="5003285" y="3442387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直線コネクタ 48"/>
              <p:cNvCxnSpPr/>
              <p:nvPr/>
            </p:nvCxnSpPr>
            <p:spPr bwMode="auto">
              <a:xfrm>
                <a:off x="3809236" y="3441794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直線コネクタ 49"/>
              <p:cNvCxnSpPr/>
              <p:nvPr/>
            </p:nvCxnSpPr>
            <p:spPr bwMode="auto">
              <a:xfrm>
                <a:off x="2631093" y="3441792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5" name="直線コネクタ 44"/>
            <p:cNvCxnSpPr/>
            <p:nvPr/>
          </p:nvCxnSpPr>
          <p:spPr bwMode="auto">
            <a:xfrm>
              <a:off x="6533532" y="4258172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直線コネクタ 45"/>
            <p:cNvCxnSpPr/>
            <p:nvPr/>
          </p:nvCxnSpPr>
          <p:spPr bwMode="auto">
            <a:xfrm>
              <a:off x="6533532" y="4701857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1" name="直線矢印コネクタ 50"/>
          <p:cNvCxnSpPr/>
          <p:nvPr/>
        </p:nvCxnSpPr>
        <p:spPr bwMode="auto">
          <a:xfrm>
            <a:off x="4115439" y="2240427"/>
            <a:ext cx="0" cy="2650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F11E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円/楕円 33"/>
          <p:cNvSpPr/>
          <p:nvPr/>
        </p:nvSpPr>
        <p:spPr bwMode="auto">
          <a:xfrm>
            <a:off x="5653640" y="3680305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36" name="直線矢印コネクタ 35"/>
          <p:cNvCxnSpPr>
            <a:stCxn id="18" idx="0"/>
            <a:endCxn id="34" idx="7"/>
          </p:cNvCxnSpPr>
          <p:nvPr/>
        </p:nvCxnSpPr>
        <p:spPr bwMode="auto">
          <a:xfrm flipH="1">
            <a:off x="5960919" y="3596726"/>
            <a:ext cx="717469" cy="136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テキスト ボックス 51"/>
          <p:cNvSpPr txBox="1"/>
          <p:nvPr/>
        </p:nvSpPr>
        <p:spPr>
          <a:xfrm>
            <a:off x="6081867" y="3246009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4" name="円/楕円 53"/>
          <p:cNvSpPr/>
          <p:nvPr/>
        </p:nvSpPr>
        <p:spPr bwMode="auto">
          <a:xfrm>
            <a:off x="4999628" y="4040305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247713" y="3544005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56" name="直線矢印コネクタ 55"/>
          <p:cNvCxnSpPr>
            <a:stCxn id="34" idx="2"/>
            <a:endCxn id="54" idx="7"/>
          </p:cNvCxnSpPr>
          <p:nvPr/>
        </p:nvCxnSpPr>
        <p:spPr bwMode="auto">
          <a:xfrm flipH="1">
            <a:off x="5306907" y="3860305"/>
            <a:ext cx="346733" cy="2327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円/楕円 56"/>
          <p:cNvSpPr/>
          <p:nvPr/>
        </p:nvSpPr>
        <p:spPr bwMode="auto">
          <a:xfrm>
            <a:off x="5043618" y="4987852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58" name="直線矢印コネクタ 57"/>
          <p:cNvCxnSpPr>
            <a:stCxn id="25" idx="3"/>
            <a:endCxn id="57" idx="7"/>
          </p:cNvCxnSpPr>
          <p:nvPr/>
        </p:nvCxnSpPr>
        <p:spPr bwMode="auto">
          <a:xfrm flipH="1">
            <a:off x="5350897" y="4808342"/>
            <a:ext cx="255244" cy="2322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テキスト ボックス 58"/>
          <p:cNvSpPr txBox="1"/>
          <p:nvPr/>
        </p:nvSpPr>
        <p:spPr>
          <a:xfrm>
            <a:off x="5214503" y="4510214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60" name="円/楕円 59"/>
          <p:cNvSpPr/>
          <p:nvPr/>
        </p:nvSpPr>
        <p:spPr bwMode="auto">
          <a:xfrm>
            <a:off x="4586503" y="5466845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61" name="直線矢印コネクタ 60"/>
          <p:cNvCxnSpPr>
            <a:stCxn id="57" idx="3"/>
            <a:endCxn id="60" idx="7"/>
          </p:cNvCxnSpPr>
          <p:nvPr/>
        </p:nvCxnSpPr>
        <p:spPr bwMode="auto">
          <a:xfrm flipH="1">
            <a:off x="4893782" y="5295131"/>
            <a:ext cx="202557" cy="2244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テキスト ボックス 61"/>
          <p:cNvSpPr txBox="1"/>
          <p:nvPr/>
        </p:nvSpPr>
        <p:spPr>
          <a:xfrm>
            <a:off x="4743522" y="4987852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63" name="円/楕円 62"/>
          <p:cNvSpPr/>
          <p:nvPr/>
        </p:nvSpPr>
        <p:spPr bwMode="auto">
          <a:xfrm>
            <a:off x="4071832" y="5946371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64" name="直線矢印コネクタ 63"/>
          <p:cNvCxnSpPr>
            <a:stCxn id="60" idx="3"/>
            <a:endCxn id="63" idx="7"/>
          </p:cNvCxnSpPr>
          <p:nvPr/>
        </p:nvCxnSpPr>
        <p:spPr bwMode="auto">
          <a:xfrm flipH="1">
            <a:off x="4379111" y="5774124"/>
            <a:ext cx="260113" cy="2249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テキスト ボックス 64"/>
          <p:cNvSpPr txBox="1"/>
          <p:nvPr/>
        </p:nvSpPr>
        <p:spPr>
          <a:xfrm>
            <a:off x="4242717" y="5451368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66" name="円/楕円 65"/>
          <p:cNvSpPr/>
          <p:nvPr/>
        </p:nvSpPr>
        <p:spPr bwMode="auto">
          <a:xfrm>
            <a:off x="7613869" y="4404430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67" name="直線矢印コネクタ 66"/>
          <p:cNvCxnSpPr>
            <a:endCxn id="66" idx="7"/>
          </p:cNvCxnSpPr>
          <p:nvPr/>
        </p:nvCxnSpPr>
        <p:spPr bwMode="auto">
          <a:xfrm flipH="1">
            <a:off x="7921148" y="4224920"/>
            <a:ext cx="255244" cy="2322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テキスト ボックス 67"/>
          <p:cNvSpPr txBox="1"/>
          <p:nvPr/>
        </p:nvSpPr>
        <p:spPr>
          <a:xfrm>
            <a:off x="7784754" y="3926792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69" name="円/楕円 68"/>
          <p:cNvSpPr/>
          <p:nvPr/>
        </p:nvSpPr>
        <p:spPr bwMode="auto">
          <a:xfrm>
            <a:off x="7156754" y="4883423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70" name="直線矢印コネクタ 69"/>
          <p:cNvCxnSpPr>
            <a:stCxn id="66" idx="3"/>
            <a:endCxn id="69" idx="7"/>
          </p:cNvCxnSpPr>
          <p:nvPr/>
        </p:nvCxnSpPr>
        <p:spPr bwMode="auto">
          <a:xfrm flipH="1">
            <a:off x="7464033" y="4711709"/>
            <a:ext cx="202557" cy="2244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テキスト ボックス 70"/>
          <p:cNvSpPr txBox="1"/>
          <p:nvPr/>
        </p:nvSpPr>
        <p:spPr>
          <a:xfrm>
            <a:off x="7313773" y="4404430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72" name="円/楕円 71"/>
          <p:cNvSpPr/>
          <p:nvPr/>
        </p:nvSpPr>
        <p:spPr bwMode="auto">
          <a:xfrm>
            <a:off x="6642083" y="5362949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73" name="直線矢印コネクタ 72"/>
          <p:cNvCxnSpPr>
            <a:stCxn id="69" idx="3"/>
            <a:endCxn id="72" idx="7"/>
          </p:cNvCxnSpPr>
          <p:nvPr/>
        </p:nvCxnSpPr>
        <p:spPr bwMode="auto">
          <a:xfrm flipH="1">
            <a:off x="6949362" y="5190702"/>
            <a:ext cx="260113" cy="2249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テキスト ボックス 73"/>
          <p:cNvSpPr txBox="1"/>
          <p:nvPr/>
        </p:nvSpPr>
        <p:spPr>
          <a:xfrm>
            <a:off x="6812968" y="4867946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75" name="円/楕円 74"/>
          <p:cNvSpPr/>
          <p:nvPr/>
        </p:nvSpPr>
        <p:spPr bwMode="auto">
          <a:xfrm>
            <a:off x="7100771" y="4026991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76" name="直線矢印コネクタ 75"/>
          <p:cNvCxnSpPr>
            <a:endCxn id="75" idx="7"/>
          </p:cNvCxnSpPr>
          <p:nvPr/>
        </p:nvCxnSpPr>
        <p:spPr bwMode="auto">
          <a:xfrm flipH="1">
            <a:off x="7408050" y="3847481"/>
            <a:ext cx="255244" cy="2322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テキスト ボックス 76"/>
          <p:cNvSpPr txBox="1"/>
          <p:nvPr/>
        </p:nvSpPr>
        <p:spPr>
          <a:xfrm>
            <a:off x="7271656" y="3549353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78" name="円/楕円 77"/>
          <p:cNvSpPr/>
          <p:nvPr/>
        </p:nvSpPr>
        <p:spPr bwMode="auto">
          <a:xfrm>
            <a:off x="6643656" y="4505984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79" name="直線矢印コネクタ 78"/>
          <p:cNvCxnSpPr>
            <a:stCxn id="75" idx="3"/>
            <a:endCxn id="78" idx="7"/>
          </p:cNvCxnSpPr>
          <p:nvPr/>
        </p:nvCxnSpPr>
        <p:spPr bwMode="auto">
          <a:xfrm flipH="1">
            <a:off x="6950935" y="4334270"/>
            <a:ext cx="202557" cy="2244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テキスト ボックス 79"/>
          <p:cNvSpPr txBox="1"/>
          <p:nvPr/>
        </p:nvSpPr>
        <p:spPr>
          <a:xfrm>
            <a:off x="6800675" y="4026991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81" name="円/楕円 80"/>
          <p:cNvSpPr/>
          <p:nvPr/>
        </p:nvSpPr>
        <p:spPr bwMode="auto">
          <a:xfrm>
            <a:off x="6128985" y="4985510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82" name="直線矢印コネクタ 81"/>
          <p:cNvCxnSpPr>
            <a:stCxn id="78" idx="3"/>
            <a:endCxn id="81" idx="7"/>
          </p:cNvCxnSpPr>
          <p:nvPr/>
        </p:nvCxnSpPr>
        <p:spPr bwMode="auto">
          <a:xfrm flipH="1">
            <a:off x="6436264" y="4813263"/>
            <a:ext cx="260113" cy="2249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テキスト ボックス 82"/>
          <p:cNvSpPr txBox="1"/>
          <p:nvPr/>
        </p:nvSpPr>
        <p:spPr>
          <a:xfrm>
            <a:off x="6299870" y="4490507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grpSp>
        <p:nvGrpSpPr>
          <p:cNvPr id="84" name="図形グループ 83"/>
          <p:cNvGrpSpPr/>
          <p:nvPr/>
        </p:nvGrpSpPr>
        <p:grpSpPr>
          <a:xfrm>
            <a:off x="1759454" y="3650436"/>
            <a:ext cx="2355681" cy="491557"/>
            <a:chOff x="1759454" y="3650436"/>
            <a:chExt cx="2355681" cy="491557"/>
          </a:xfrm>
        </p:grpSpPr>
        <p:cxnSp>
          <p:nvCxnSpPr>
            <p:cNvPr id="85" name="直線矢印コネクタ 84"/>
            <p:cNvCxnSpPr/>
            <p:nvPr/>
          </p:nvCxnSpPr>
          <p:spPr bwMode="auto">
            <a:xfrm>
              <a:off x="1759454" y="3650436"/>
              <a:ext cx="2355681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D64FF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" name="テキスト ボックス 85"/>
            <p:cNvSpPr txBox="1"/>
            <p:nvPr/>
          </p:nvSpPr>
          <p:spPr>
            <a:xfrm>
              <a:off x="2675003" y="3680328"/>
              <a:ext cx="653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Times New Roman"/>
                  <a:cs typeface="Times New Roman"/>
                </a:rPr>
                <a:t>2</a:t>
              </a:r>
              <a:r>
                <a:rPr kumimoji="1" lang="en-US" altLang="ja-JP" sz="2400" i="1" dirty="0" smtClean="0">
                  <a:latin typeface="Times New Roman"/>
                  <a:cs typeface="Times New Roman"/>
                </a:rPr>
                <a:t>r</a:t>
              </a:r>
              <a:endParaRPr kumimoji="1" lang="ja-JP" altLang="en-US" sz="24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39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+mn-lt"/>
              </a:rPr>
              <a:t>For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>
                <a:latin typeface="+mn-lt"/>
              </a:rPr>
              <a:t> of length shorter than 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endParaRPr lang="en-US" altLang="ja-JP" dirty="0" smtClean="0">
              <a:latin typeface="+mn-lt"/>
              <a:cs typeface="Times New Roman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For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>
                <a:latin typeface="+mj-lt"/>
              </a:rPr>
              <a:t>bits of space</a:t>
            </a:r>
            <a:endParaRPr lang="ja-JP" altLang="en-US" dirty="0" smtClean="0">
              <a:latin typeface="+mj-lt"/>
            </a:endParaRPr>
          </a:p>
        </p:txBody>
      </p:sp>
      <p:sp>
        <p:nvSpPr>
          <p:cNvPr id="17" name="円/楕円 16"/>
          <p:cNvSpPr/>
          <p:nvPr/>
        </p:nvSpPr>
        <p:spPr bwMode="auto">
          <a:xfrm>
            <a:off x="7013717" y="3129284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8" name="円/楕円 17"/>
          <p:cNvSpPr/>
          <p:nvPr/>
        </p:nvSpPr>
        <p:spPr bwMode="auto">
          <a:xfrm>
            <a:off x="6498388" y="3596726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9" name="直線矢印コネクタ 18"/>
          <p:cNvCxnSpPr>
            <a:stCxn id="17" idx="3"/>
            <a:endCxn id="18" idx="7"/>
          </p:cNvCxnSpPr>
          <p:nvPr/>
        </p:nvCxnSpPr>
        <p:spPr bwMode="auto">
          <a:xfrm flipH="1">
            <a:off x="6805667" y="3436563"/>
            <a:ext cx="260771" cy="2128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テキスト ボックス 19"/>
          <p:cNvSpPr txBox="1"/>
          <p:nvPr/>
        </p:nvSpPr>
        <p:spPr>
          <a:xfrm>
            <a:off x="6688209" y="3120942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1" name="円/楕円 20"/>
          <p:cNvSpPr/>
          <p:nvPr/>
        </p:nvSpPr>
        <p:spPr bwMode="auto">
          <a:xfrm>
            <a:off x="7594725" y="3544005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2" name="直線矢印コネクタ 21"/>
          <p:cNvCxnSpPr>
            <a:stCxn id="17" idx="5"/>
            <a:endCxn id="21" idx="1"/>
          </p:cNvCxnSpPr>
          <p:nvPr/>
        </p:nvCxnSpPr>
        <p:spPr bwMode="auto">
          <a:xfrm>
            <a:off x="7320996" y="3436563"/>
            <a:ext cx="326450" cy="1601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テキスト ボックス 23"/>
          <p:cNvSpPr txBox="1"/>
          <p:nvPr/>
        </p:nvSpPr>
        <p:spPr>
          <a:xfrm>
            <a:off x="7399800" y="307333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5" name="円/楕円 24"/>
          <p:cNvSpPr/>
          <p:nvPr/>
        </p:nvSpPr>
        <p:spPr bwMode="auto">
          <a:xfrm>
            <a:off x="5553420" y="4501063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6" name="直線矢印コネクタ 25"/>
          <p:cNvCxnSpPr>
            <a:stCxn id="31" idx="3"/>
            <a:endCxn id="25" idx="7"/>
          </p:cNvCxnSpPr>
          <p:nvPr/>
        </p:nvCxnSpPr>
        <p:spPr bwMode="auto">
          <a:xfrm flipH="1">
            <a:off x="5860699" y="4348876"/>
            <a:ext cx="238609" cy="2049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円/楕円 26"/>
          <p:cNvSpPr/>
          <p:nvPr/>
        </p:nvSpPr>
        <p:spPr bwMode="auto">
          <a:xfrm>
            <a:off x="8162983" y="3962679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8" name="直線矢印コネクタ 27"/>
          <p:cNvCxnSpPr>
            <a:stCxn id="21" idx="5"/>
            <a:endCxn id="27" idx="1"/>
          </p:cNvCxnSpPr>
          <p:nvPr/>
        </p:nvCxnSpPr>
        <p:spPr bwMode="auto">
          <a:xfrm>
            <a:off x="7902004" y="3851284"/>
            <a:ext cx="313700" cy="16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テキスト ボックス 28"/>
          <p:cNvSpPr txBox="1"/>
          <p:nvPr/>
        </p:nvSpPr>
        <p:spPr>
          <a:xfrm>
            <a:off x="7994454" y="351675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1" name="円/楕円 30"/>
          <p:cNvSpPr/>
          <p:nvPr/>
        </p:nvSpPr>
        <p:spPr bwMode="auto">
          <a:xfrm>
            <a:off x="6046587" y="4041597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32" name="直線矢印コネクタ 31"/>
          <p:cNvCxnSpPr>
            <a:stCxn id="18" idx="3"/>
            <a:endCxn id="31" idx="7"/>
          </p:cNvCxnSpPr>
          <p:nvPr/>
        </p:nvCxnSpPr>
        <p:spPr bwMode="auto">
          <a:xfrm flipH="1">
            <a:off x="6353866" y="3904005"/>
            <a:ext cx="197243" cy="1903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テキスト ボックス 32"/>
          <p:cNvSpPr txBox="1"/>
          <p:nvPr/>
        </p:nvSpPr>
        <p:spPr>
          <a:xfrm>
            <a:off x="5692017" y="405492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161458" y="357864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94554" y="2523151"/>
            <a:ext cx="8421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  ………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41" name="直線矢印コネクタ 40"/>
          <p:cNvCxnSpPr/>
          <p:nvPr/>
        </p:nvCxnSpPr>
        <p:spPr bwMode="auto">
          <a:xfrm>
            <a:off x="1759756" y="3151854"/>
            <a:ext cx="117753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99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テキスト ボックス 41"/>
          <p:cNvSpPr txBox="1"/>
          <p:nvPr/>
        </p:nvSpPr>
        <p:spPr>
          <a:xfrm>
            <a:off x="1943058" y="3028747"/>
            <a:ext cx="183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r 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= 3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grpSp>
        <p:nvGrpSpPr>
          <p:cNvPr id="43" name="図形グループ 42"/>
          <p:cNvGrpSpPr/>
          <p:nvPr/>
        </p:nvGrpSpPr>
        <p:grpSpPr>
          <a:xfrm>
            <a:off x="1759756" y="2536245"/>
            <a:ext cx="5493906" cy="459580"/>
            <a:chOff x="1759756" y="4242277"/>
            <a:chExt cx="5493906" cy="459580"/>
          </a:xfrm>
        </p:grpSpPr>
        <p:grpSp>
          <p:nvGrpSpPr>
            <p:cNvPr id="44" name="図形グループ 43"/>
            <p:cNvGrpSpPr/>
            <p:nvPr/>
          </p:nvGrpSpPr>
          <p:grpSpPr>
            <a:xfrm>
              <a:off x="1759756" y="4242277"/>
              <a:ext cx="4773776" cy="459580"/>
              <a:chOff x="1453554" y="3441792"/>
              <a:chExt cx="4773776" cy="459580"/>
            </a:xfrm>
          </p:grpSpPr>
          <p:sp>
            <p:nvSpPr>
              <p:cNvPr id="47" name="正方形/長方形 46"/>
              <p:cNvSpPr/>
              <p:nvPr/>
            </p:nvSpPr>
            <p:spPr bwMode="auto">
              <a:xfrm>
                <a:off x="1453554" y="3457687"/>
                <a:ext cx="4773776" cy="44368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rtlCol="0" anchor="ctr">
                <a:spAutoFit/>
              </a:bodyPr>
              <a:lstStyle/>
              <a:p>
                <a:pPr algn="l"/>
                <a:endParaRPr kumimoji="1" lang="ja-JP" altLang="en-US" b="1" i="1" dirty="0" smtClean="0">
                  <a:solidFill>
                    <a:srgbClr val="FF6600"/>
                  </a:solidFill>
                  <a:latin typeface="Times New Roman" charset="0"/>
                  <a:ea typeface="ＭＳ Ｐ明朝" charset="0"/>
                  <a:cs typeface="ＭＳ Ｐ明朝" charset="0"/>
                </a:endParaRPr>
              </a:p>
            </p:txBody>
          </p:sp>
          <p:cxnSp>
            <p:nvCxnSpPr>
              <p:cNvPr id="48" name="直線コネクタ 47"/>
              <p:cNvCxnSpPr/>
              <p:nvPr/>
            </p:nvCxnSpPr>
            <p:spPr bwMode="auto">
              <a:xfrm>
                <a:off x="5003285" y="3442387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直線コネクタ 48"/>
              <p:cNvCxnSpPr/>
              <p:nvPr/>
            </p:nvCxnSpPr>
            <p:spPr bwMode="auto">
              <a:xfrm>
                <a:off x="3809236" y="3441794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直線コネクタ 49"/>
              <p:cNvCxnSpPr/>
              <p:nvPr/>
            </p:nvCxnSpPr>
            <p:spPr bwMode="auto">
              <a:xfrm>
                <a:off x="2631093" y="3441792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5" name="直線コネクタ 44"/>
            <p:cNvCxnSpPr/>
            <p:nvPr/>
          </p:nvCxnSpPr>
          <p:spPr bwMode="auto">
            <a:xfrm>
              <a:off x="6533532" y="4258172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直線コネクタ 45"/>
            <p:cNvCxnSpPr/>
            <p:nvPr/>
          </p:nvCxnSpPr>
          <p:spPr bwMode="auto">
            <a:xfrm>
              <a:off x="6533532" y="4701857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1" name="直線矢印コネクタ 50"/>
          <p:cNvCxnSpPr/>
          <p:nvPr/>
        </p:nvCxnSpPr>
        <p:spPr bwMode="auto">
          <a:xfrm>
            <a:off x="5314868" y="2169862"/>
            <a:ext cx="0" cy="2650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F11E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円/楕円 33"/>
          <p:cNvSpPr/>
          <p:nvPr/>
        </p:nvSpPr>
        <p:spPr bwMode="auto">
          <a:xfrm>
            <a:off x="5653640" y="3680305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36" name="直線矢印コネクタ 35"/>
          <p:cNvCxnSpPr>
            <a:stCxn id="18" idx="0"/>
            <a:endCxn id="34" idx="7"/>
          </p:cNvCxnSpPr>
          <p:nvPr/>
        </p:nvCxnSpPr>
        <p:spPr bwMode="auto">
          <a:xfrm flipH="1">
            <a:off x="5960919" y="3596726"/>
            <a:ext cx="717469" cy="136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テキスト ボックス 51"/>
          <p:cNvSpPr txBox="1"/>
          <p:nvPr/>
        </p:nvSpPr>
        <p:spPr>
          <a:xfrm>
            <a:off x="6081867" y="3246009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4" name="円/楕円 53"/>
          <p:cNvSpPr/>
          <p:nvPr/>
        </p:nvSpPr>
        <p:spPr bwMode="auto">
          <a:xfrm>
            <a:off x="4999628" y="4040305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247713" y="3544005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56" name="直線矢印コネクタ 55"/>
          <p:cNvCxnSpPr>
            <a:stCxn id="34" idx="2"/>
            <a:endCxn id="54" idx="7"/>
          </p:cNvCxnSpPr>
          <p:nvPr/>
        </p:nvCxnSpPr>
        <p:spPr bwMode="auto">
          <a:xfrm flipH="1">
            <a:off x="5306907" y="3860305"/>
            <a:ext cx="346733" cy="2327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円/楕円 56"/>
          <p:cNvSpPr/>
          <p:nvPr/>
        </p:nvSpPr>
        <p:spPr bwMode="auto">
          <a:xfrm>
            <a:off x="5043618" y="4987852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58" name="直線矢印コネクタ 57"/>
          <p:cNvCxnSpPr>
            <a:stCxn id="25" idx="3"/>
            <a:endCxn id="57" idx="7"/>
          </p:cNvCxnSpPr>
          <p:nvPr/>
        </p:nvCxnSpPr>
        <p:spPr bwMode="auto">
          <a:xfrm flipH="1">
            <a:off x="5350897" y="4808342"/>
            <a:ext cx="255244" cy="2322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テキスト ボックス 58"/>
          <p:cNvSpPr txBox="1"/>
          <p:nvPr/>
        </p:nvSpPr>
        <p:spPr>
          <a:xfrm>
            <a:off x="5214503" y="4510214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60" name="円/楕円 59"/>
          <p:cNvSpPr/>
          <p:nvPr/>
        </p:nvSpPr>
        <p:spPr bwMode="auto">
          <a:xfrm>
            <a:off x="4586503" y="5466845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61" name="直線矢印コネクタ 60"/>
          <p:cNvCxnSpPr>
            <a:stCxn id="57" idx="3"/>
            <a:endCxn id="60" idx="7"/>
          </p:cNvCxnSpPr>
          <p:nvPr/>
        </p:nvCxnSpPr>
        <p:spPr bwMode="auto">
          <a:xfrm flipH="1">
            <a:off x="4893782" y="5295131"/>
            <a:ext cx="202557" cy="2244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テキスト ボックス 61"/>
          <p:cNvSpPr txBox="1"/>
          <p:nvPr/>
        </p:nvSpPr>
        <p:spPr>
          <a:xfrm>
            <a:off x="4743522" y="4987852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63" name="円/楕円 62"/>
          <p:cNvSpPr/>
          <p:nvPr/>
        </p:nvSpPr>
        <p:spPr bwMode="auto">
          <a:xfrm>
            <a:off x="4071832" y="5946371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64" name="直線矢印コネクタ 63"/>
          <p:cNvCxnSpPr>
            <a:stCxn id="60" idx="3"/>
            <a:endCxn id="63" idx="7"/>
          </p:cNvCxnSpPr>
          <p:nvPr/>
        </p:nvCxnSpPr>
        <p:spPr bwMode="auto">
          <a:xfrm flipH="1">
            <a:off x="4379111" y="5774124"/>
            <a:ext cx="260113" cy="2249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テキスト ボックス 64"/>
          <p:cNvSpPr txBox="1"/>
          <p:nvPr/>
        </p:nvSpPr>
        <p:spPr>
          <a:xfrm>
            <a:off x="4242717" y="5451368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66" name="円/楕円 65"/>
          <p:cNvSpPr/>
          <p:nvPr/>
        </p:nvSpPr>
        <p:spPr bwMode="auto">
          <a:xfrm>
            <a:off x="7613869" y="4404430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67" name="直線矢印コネクタ 66"/>
          <p:cNvCxnSpPr>
            <a:endCxn id="66" idx="7"/>
          </p:cNvCxnSpPr>
          <p:nvPr/>
        </p:nvCxnSpPr>
        <p:spPr bwMode="auto">
          <a:xfrm flipH="1">
            <a:off x="7921148" y="4224920"/>
            <a:ext cx="255244" cy="2322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テキスト ボックス 67"/>
          <p:cNvSpPr txBox="1"/>
          <p:nvPr/>
        </p:nvSpPr>
        <p:spPr>
          <a:xfrm>
            <a:off x="7784754" y="3926792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69" name="円/楕円 68"/>
          <p:cNvSpPr/>
          <p:nvPr/>
        </p:nvSpPr>
        <p:spPr bwMode="auto">
          <a:xfrm>
            <a:off x="7156754" y="4883423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70" name="直線矢印コネクタ 69"/>
          <p:cNvCxnSpPr>
            <a:stCxn id="66" idx="3"/>
            <a:endCxn id="69" idx="7"/>
          </p:cNvCxnSpPr>
          <p:nvPr/>
        </p:nvCxnSpPr>
        <p:spPr bwMode="auto">
          <a:xfrm flipH="1">
            <a:off x="7464033" y="4711709"/>
            <a:ext cx="202557" cy="2244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テキスト ボックス 70"/>
          <p:cNvSpPr txBox="1"/>
          <p:nvPr/>
        </p:nvSpPr>
        <p:spPr>
          <a:xfrm>
            <a:off x="7313773" y="4404430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72" name="円/楕円 71"/>
          <p:cNvSpPr/>
          <p:nvPr/>
        </p:nvSpPr>
        <p:spPr bwMode="auto">
          <a:xfrm>
            <a:off x="6642083" y="5362949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73" name="直線矢印コネクタ 72"/>
          <p:cNvCxnSpPr>
            <a:stCxn id="69" idx="3"/>
            <a:endCxn id="72" idx="7"/>
          </p:cNvCxnSpPr>
          <p:nvPr/>
        </p:nvCxnSpPr>
        <p:spPr bwMode="auto">
          <a:xfrm flipH="1">
            <a:off x="6949362" y="5190702"/>
            <a:ext cx="260113" cy="2249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テキスト ボックス 73"/>
          <p:cNvSpPr txBox="1"/>
          <p:nvPr/>
        </p:nvSpPr>
        <p:spPr>
          <a:xfrm>
            <a:off x="6812968" y="4867946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75" name="円/楕円 74"/>
          <p:cNvSpPr/>
          <p:nvPr/>
        </p:nvSpPr>
        <p:spPr bwMode="auto">
          <a:xfrm>
            <a:off x="7100771" y="4026991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76" name="直線矢印コネクタ 75"/>
          <p:cNvCxnSpPr>
            <a:endCxn id="75" idx="7"/>
          </p:cNvCxnSpPr>
          <p:nvPr/>
        </p:nvCxnSpPr>
        <p:spPr bwMode="auto">
          <a:xfrm flipH="1">
            <a:off x="7408050" y="3847481"/>
            <a:ext cx="255244" cy="2322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テキスト ボックス 76"/>
          <p:cNvSpPr txBox="1"/>
          <p:nvPr/>
        </p:nvSpPr>
        <p:spPr>
          <a:xfrm>
            <a:off x="7271656" y="3549353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78" name="円/楕円 77"/>
          <p:cNvSpPr/>
          <p:nvPr/>
        </p:nvSpPr>
        <p:spPr bwMode="auto">
          <a:xfrm>
            <a:off x="6643656" y="4505984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79" name="直線矢印コネクタ 78"/>
          <p:cNvCxnSpPr>
            <a:stCxn id="75" idx="3"/>
            <a:endCxn id="78" idx="7"/>
          </p:cNvCxnSpPr>
          <p:nvPr/>
        </p:nvCxnSpPr>
        <p:spPr bwMode="auto">
          <a:xfrm flipH="1">
            <a:off x="6950935" y="4334270"/>
            <a:ext cx="202557" cy="2244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テキスト ボックス 79"/>
          <p:cNvSpPr txBox="1"/>
          <p:nvPr/>
        </p:nvSpPr>
        <p:spPr>
          <a:xfrm>
            <a:off x="6800675" y="4026991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81" name="円/楕円 80"/>
          <p:cNvSpPr/>
          <p:nvPr/>
        </p:nvSpPr>
        <p:spPr bwMode="auto">
          <a:xfrm>
            <a:off x="6128985" y="4985510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82" name="直線矢印コネクタ 81"/>
          <p:cNvCxnSpPr>
            <a:stCxn id="78" idx="3"/>
            <a:endCxn id="81" idx="7"/>
          </p:cNvCxnSpPr>
          <p:nvPr/>
        </p:nvCxnSpPr>
        <p:spPr bwMode="auto">
          <a:xfrm flipH="1">
            <a:off x="6436264" y="4813263"/>
            <a:ext cx="260113" cy="2249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テキスト ボックス 82"/>
          <p:cNvSpPr txBox="1"/>
          <p:nvPr/>
        </p:nvSpPr>
        <p:spPr>
          <a:xfrm>
            <a:off x="6299870" y="4490507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grpSp>
        <p:nvGrpSpPr>
          <p:cNvPr id="84" name="図形グループ 83"/>
          <p:cNvGrpSpPr/>
          <p:nvPr/>
        </p:nvGrpSpPr>
        <p:grpSpPr>
          <a:xfrm>
            <a:off x="2937598" y="3411789"/>
            <a:ext cx="2355681" cy="491557"/>
            <a:chOff x="1759454" y="3650436"/>
            <a:chExt cx="2355681" cy="491557"/>
          </a:xfrm>
        </p:grpSpPr>
        <p:cxnSp>
          <p:nvCxnSpPr>
            <p:cNvPr id="85" name="直線矢印コネクタ 84"/>
            <p:cNvCxnSpPr/>
            <p:nvPr/>
          </p:nvCxnSpPr>
          <p:spPr bwMode="auto">
            <a:xfrm>
              <a:off x="1759454" y="3650436"/>
              <a:ext cx="2355681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D64FF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" name="テキスト ボックス 85"/>
            <p:cNvSpPr txBox="1"/>
            <p:nvPr/>
          </p:nvSpPr>
          <p:spPr>
            <a:xfrm>
              <a:off x="2675003" y="3680328"/>
              <a:ext cx="653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Times New Roman"/>
                  <a:cs typeface="Times New Roman"/>
                </a:rPr>
                <a:t>2</a:t>
              </a:r>
              <a:r>
                <a:rPr kumimoji="1" lang="en-US" altLang="ja-JP" sz="2400" i="1" dirty="0" smtClean="0">
                  <a:latin typeface="Times New Roman"/>
                  <a:cs typeface="Times New Roman"/>
                </a:rPr>
                <a:t>r</a:t>
              </a:r>
              <a:endParaRPr kumimoji="1" lang="ja-JP" altLang="en-US" sz="24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77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+mn-lt"/>
              </a:rPr>
              <a:t>For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>
                <a:latin typeface="+mn-lt"/>
              </a:rPr>
              <a:t> of length shorter than 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endParaRPr lang="en-US" altLang="ja-JP" dirty="0" smtClean="0">
              <a:latin typeface="+mn-lt"/>
              <a:cs typeface="Times New Roman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For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>
                <a:latin typeface="+mj-lt"/>
              </a:rPr>
              <a:t>bits of space</a:t>
            </a:r>
            <a:endParaRPr lang="ja-JP" altLang="en-US" dirty="0" smtClean="0">
              <a:latin typeface="+mj-lt"/>
            </a:endParaRPr>
          </a:p>
        </p:txBody>
      </p:sp>
      <p:sp>
        <p:nvSpPr>
          <p:cNvPr id="17" name="円/楕円 16"/>
          <p:cNvSpPr/>
          <p:nvPr/>
        </p:nvSpPr>
        <p:spPr bwMode="auto">
          <a:xfrm>
            <a:off x="7013717" y="3129284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8" name="円/楕円 17"/>
          <p:cNvSpPr/>
          <p:nvPr/>
        </p:nvSpPr>
        <p:spPr bwMode="auto">
          <a:xfrm>
            <a:off x="6498388" y="3596726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9" name="直線矢印コネクタ 18"/>
          <p:cNvCxnSpPr>
            <a:stCxn id="17" idx="3"/>
            <a:endCxn id="18" idx="7"/>
          </p:cNvCxnSpPr>
          <p:nvPr/>
        </p:nvCxnSpPr>
        <p:spPr bwMode="auto">
          <a:xfrm flipH="1">
            <a:off x="6805667" y="3436563"/>
            <a:ext cx="260771" cy="2128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テキスト ボックス 19"/>
          <p:cNvSpPr txBox="1"/>
          <p:nvPr/>
        </p:nvSpPr>
        <p:spPr>
          <a:xfrm>
            <a:off x="6688209" y="3120942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1" name="円/楕円 20"/>
          <p:cNvSpPr/>
          <p:nvPr/>
        </p:nvSpPr>
        <p:spPr bwMode="auto">
          <a:xfrm>
            <a:off x="7594725" y="3544005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2" name="直線矢印コネクタ 21"/>
          <p:cNvCxnSpPr>
            <a:stCxn id="17" idx="5"/>
            <a:endCxn id="21" idx="1"/>
          </p:cNvCxnSpPr>
          <p:nvPr/>
        </p:nvCxnSpPr>
        <p:spPr bwMode="auto">
          <a:xfrm>
            <a:off x="7320996" y="3436563"/>
            <a:ext cx="326450" cy="1601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テキスト ボックス 23"/>
          <p:cNvSpPr txBox="1"/>
          <p:nvPr/>
        </p:nvSpPr>
        <p:spPr>
          <a:xfrm>
            <a:off x="7399800" y="307333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5" name="円/楕円 24"/>
          <p:cNvSpPr/>
          <p:nvPr/>
        </p:nvSpPr>
        <p:spPr bwMode="auto">
          <a:xfrm>
            <a:off x="5553420" y="4501063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6" name="直線矢印コネクタ 25"/>
          <p:cNvCxnSpPr>
            <a:stCxn id="31" idx="3"/>
            <a:endCxn id="25" idx="7"/>
          </p:cNvCxnSpPr>
          <p:nvPr/>
        </p:nvCxnSpPr>
        <p:spPr bwMode="auto">
          <a:xfrm flipH="1">
            <a:off x="5860699" y="4348876"/>
            <a:ext cx="238609" cy="2049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円/楕円 26"/>
          <p:cNvSpPr/>
          <p:nvPr/>
        </p:nvSpPr>
        <p:spPr bwMode="auto">
          <a:xfrm>
            <a:off x="8162983" y="3962679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8" name="直線矢印コネクタ 27"/>
          <p:cNvCxnSpPr>
            <a:stCxn id="21" idx="5"/>
            <a:endCxn id="27" idx="1"/>
          </p:cNvCxnSpPr>
          <p:nvPr/>
        </p:nvCxnSpPr>
        <p:spPr bwMode="auto">
          <a:xfrm>
            <a:off x="7902004" y="3851284"/>
            <a:ext cx="313700" cy="16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テキスト ボックス 28"/>
          <p:cNvSpPr txBox="1"/>
          <p:nvPr/>
        </p:nvSpPr>
        <p:spPr>
          <a:xfrm>
            <a:off x="7994454" y="351675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1" name="円/楕円 30"/>
          <p:cNvSpPr/>
          <p:nvPr/>
        </p:nvSpPr>
        <p:spPr bwMode="auto">
          <a:xfrm>
            <a:off x="6046587" y="4041597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32" name="直線矢印コネクタ 31"/>
          <p:cNvCxnSpPr>
            <a:stCxn id="18" idx="3"/>
            <a:endCxn id="31" idx="7"/>
          </p:cNvCxnSpPr>
          <p:nvPr/>
        </p:nvCxnSpPr>
        <p:spPr bwMode="auto">
          <a:xfrm flipH="1">
            <a:off x="6353866" y="3904005"/>
            <a:ext cx="197243" cy="1903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テキスト ボックス 32"/>
          <p:cNvSpPr txBox="1"/>
          <p:nvPr/>
        </p:nvSpPr>
        <p:spPr>
          <a:xfrm>
            <a:off x="5692017" y="405492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161458" y="357864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94554" y="2523151"/>
            <a:ext cx="8421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  ………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41" name="直線矢印コネクタ 40"/>
          <p:cNvCxnSpPr/>
          <p:nvPr/>
        </p:nvCxnSpPr>
        <p:spPr bwMode="auto">
          <a:xfrm>
            <a:off x="1759756" y="3151854"/>
            <a:ext cx="117753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99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テキスト ボックス 41"/>
          <p:cNvSpPr txBox="1"/>
          <p:nvPr/>
        </p:nvSpPr>
        <p:spPr>
          <a:xfrm>
            <a:off x="1943058" y="3028747"/>
            <a:ext cx="183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r 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= 3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grpSp>
        <p:nvGrpSpPr>
          <p:cNvPr id="43" name="図形グループ 42"/>
          <p:cNvGrpSpPr/>
          <p:nvPr/>
        </p:nvGrpSpPr>
        <p:grpSpPr>
          <a:xfrm>
            <a:off x="1759756" y="2536245"/>
            <a:ext cx="5493906" cy="459580"/>
            <a:chOff x="1759756" y="4242277"/>
            <a:chExt cx="5493906" cy="459580"/>
          </a:xfrm>
        </p:grpSpPr>
        <p:grpSp>
          <p:nvGrpSpPr>
            <p:cNvPr id="44" name="図形グループ 43"/>
            <p:cNvGrpSpPr/>
            <p:nvPr/>
          </p:nvGrpSpPr>
          <p:grpSpPr>
            <a:xfrm>
              <a:off x="1759756" y="4242277"/>
              <a:ext cx="4773776" cy="459580"/>
              <a:chOff x="1453554" y="3441792"/>
              <a:chExt cx="4773776" cy="459580"/>
            </a:xfrm>
          </p:grpSpPr>
          <p:sp>
            <p:nvSpPr>
              <p:cNvPr id="47" name="正方形/長方形 46"/>
              <p:cNvSpPr/>
              <p:nvPr/>
            </p:nvSpPr>
            <p:spPr bwMode="auto">
              <a:xfrm>
                <a:off x="1453554" y="3457687"/>
                <a:ext cx="4773776" cy="44368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rtlCol="0" anchor="ctr">
                <a:spAutoFit/>
              </a:bodyPr>
              <a:lstStyle/>
              <a:p>
                <a:pPr algn="l"/>
                <a:endParaRPr kumimoji="1" lang="ja-JP" altLang="en-US" b="1" i="1" dirty="0" smtClean="0">
                  <a:solidFill>
                    <a:srgbClr val="FF6600"/>
                  </a:solidFill>
                  <a:latin typeface="Times New Roman" charset="0"/>
                  <a:ea typeface="ＭＳ Ｐ明朝" charset="0"/>
                  <a:cs typeface="ＭＳ Ｐ明朝" charset="0"/>
                </a:endParaRPr>
              </a:p>
            </p:txBody>
          </p:sp>
          <p:cxnSp>
            <p:nvCxnSpPr>
              <p:cNvPr id="48" name="直線コネクタ 47"/>
              <p:cNvCxnSpPr/>
              <p:nvPr/>
            </p:nvCxnSpPr>
            <p:spPr bwMode="auto">
              <a:xfrm>
                <a:off x="5003285" y="3442387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直線コネクタ 48"/>
              <p:cNvCxnSpPr/>
              <p:nvPr/>
            </p:nvCxnSpPr>
            <p:spPr bwMode="auto">
              <a:xfrm>
                <a:off x="3809236" y="3441794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直線コネクタ 49"/>
              <p:cNvCxnSpPr/>
              <p:nvPr/>
            </p:nvCxnSpPr>
            <p:spPr bwMode="auto">
              <a:xfrm>
                <a:off x="2631093" y="3441792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5" name="直線コネクタ 44"/>
            <p:cNvCxnSpPr/>
            <p:nvPr/>
          </p:nvCxnSpPr>
          <p:spPr bwMode="auto">
            <a:xfrm>
              <a:off x="6533532" y="4258172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直線コネクタ 45"/>
            <p:cNvCxnSpPr/>
            <p:nvPr/>
          </p:nvCxnSpPr>
          <p:spPr bwMode="auto">
            <a:xfrm>
              <a:off x="6533532" y="4701857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1" name="直線矢印コネクタ 50"/>
          <p:cNvCxnSpPr/>
          <p:nvPr/>
        </p:nvCxnSpPr>
        <p:spPr bwMode="auto">
          <a:xfrm>
            <a:off x="5314868" y="2169862"/>
            <a:ext cx="0" cy="2650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F11E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円/楕円 33"/>
          <p:cNvSpPr/>
          <p:nvPr/>
        </p:nvSpPr>
        <p:spPr bwMode="auto">
          <a:xfrm>
            <a:off x="5653640" y="3680305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36" name="直線矢印コネクタ 35"/>
          <p:cNvCxnSpPr>
            <a:stCxn id="18" idx="0"/>
            <a:endCxn id="34" idx="7"/>
          </p:cNvCxnSpPr>
          <p:nvPr/>
        </p:nvCxnSpPr>
        <p:spPr bwMode="auto">
          <a:xfrm flipH="1">
            <a:off x="5960919" y="3596726"/>
            <a:ext cx="717469" cy="136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テキスト ボックス 51"/>
          <p:cNvSpPr txBox="1"/>
          <p:nvPr/>
        </p:nvSpPr>
        <p:spPr>
          <a:xfrm>
            <a:off x="6081867" y="3246009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4" name="円/楕円 53"/>
          <p:cNvSpPr/>
          <p:nvPr/>
        </p:nvSpPr>
        <p:spPr bwMode="auto">
          <a:xfrm>
            <a:off x="5105468" y="4199074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353553" y="370277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56" name="直線矢印コネクタ 55"/>
          <p:cNvCxnSpPr>
            <a:endCxn id="54" idx="7"/>
          </p:cNvCxnSpPr>
          <p:nvPr/>
        </p:nvCxnSpPr>
        <p:spPr bwMode="auto">
          <a:xfrm flipH="1">
            <a:off x="5412747" y="4019074"/>
            <a:ext cx="346733" cy="2327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円/楕円 56"/>
          <p:cNvSpPr/>
          <p:nvPr/>
        </p:nvSpPr>
        <p:spPr bwMode="auto">
          <a:xfrm>
            <a:off x="5043618" y="4987852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58" name="直線矢印コネクタ 57"/>
          <p:cNvCxnSpPr>
            <a:stCxn id="25" idx="3"/>
            <a:endCxn id="57" idx="7"/>
          </p:cNvCxnSpPr>
          <p:nvPr/>
        </p:nvCxnSpPr>
        <p:spPr bwMode="auto">
          <a:xfrm flipH="1">
            <a:off x="5350897" y="4808342"/>
            <a:ext cx="255244" cy="2322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テキスト ボックス 58"/>
          <p:cNvSpPr txBox="1"/>
          <p:nvPr/>
        </p:nvSpPr>
        <p:spPr>
          <a:xfrm>
            <a:off x="5214503" y="4510214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60" name="円/楕円 59"/>
          <p:cNvSpPr/>
          <p:nvPr/>
        </p:nvSpPr>
        <p:spPr bwMode="auto">
          <a:xfrm>
            <a:off x="4586503" y="5466845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61" name="直線矢印コネクタ 60"/>
          <p:cNvCxnSpPr>
            <a:stCxn id="57" idx="3"/>
            <a:endCxn id="60" idx="7"/>
          </p:cNvCxnSpPr>
          <p:nvPr/>
        </p:nvCxnSpPr>
        <p:spPr bwMode="auto">
          <a:xfrm flipH="1">
            <a:off x="4893782" y="5295131"/>
            <a:ext cx="202557" cy="2244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テキスト ボックス 61"/>
          <p:cNvSpPr txBox="1"/>
          <p:nvPr/>
        </p:nvSpPr>
        <p:spPr>
          <a:xfrm>
            <a:off x="4743522" y="4987852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63" name="円/楕円 62"/>
          <p:cNvSpPr/>
          <p:nvPr/>
        </p:nvSpPr>
        <p:spPr bwMode="auto">
          <a:xfrm>
            <a:off x="4071832" y="5946371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64" name="直線矢印コネクタ 63"/>
          <p:cNvCxnSpPr>
            <a:stCxn id="60" idx="3"/>
            <a:endCxn id="63" idx="7"/>
          </p:cNvCxnSpPr>
          <p:nvPr/>
        </p:nvCxnSpPr>
        <p:spPr bwMode="auto">
          <a:xfrm flipH="1">
            <a:off x="4379111" y="5774124"/>
            <a:ext cx="260113" cy="2249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テキスト ボックス 64"/>
          <p:cNvSpPr txBox="1"/>
          <p:nvPr/>
        </p:nvSpPr>
        <p:spPr>
          <a:xfrm>
            <a:off x="4242717" y="5451368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66" name="円/楕円 65"/>
          <p:cNvSpPr/>
          <p:nvPr/>
        </p:nvSpPr>
        <p:spPr bwMode="auto">
          <a:xfrm>
            <a:off x="7613869" y="4404430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67" name="直線矢印コネクタ 66"/>
          <p:cNvCxnSpPr>
            <a:endCxn id="66" idx="7"/>
          </p:cNvCxnSpPr>
          <p:nvPr/>
        </p:nvCxnSpPr>
        <p:spPr bwMode="auto">
          <a:xfrm flipH="1">
            <a:off x="7921148" y="4224920"/>
            <a:ext cx="255244" cy="2322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テキスト ボックス 67"/>
          <p:cNvSpPr txBox="1"/>
          <p:nvPr/>
        </p:nvSpPr>
        <p:spPr>
          <a:xfrm>
            <a:off x="7784754" y="3926792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69" name="円/楕円 68"/>
          <p:cNvSpPr/>
          <p:nvPr/>
        </p:nvSpPr>
        <p:spPr bwMode="auto">
          <a:xfrm>
            <a:off x="7156754" y="4883423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70" name="直線矢印コネクタ 69"/>
          <p:cNvCxnSpPr>
            <a:stCxn id="66" idx="3"/>
            <a:endCxn id="69" idx="7"/>
          </p:cNvCxnSpPr>
          <p:nvPr/>
        </p:nvCxnSpPr>
        <p:spPr bwMode="auto">
          <a:xfrm flipH="1">
            <a:off x="7464033" y="4711709"/>
            <a:ext cx="202557" cy="2244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テキスト ボックス 70"/>
          <p:cNvSpPr txBox="1"/>
          <p:nvPr/>
        </p:nvSpPr>
        <p:spPr>
          <a:xfrm>
            <a:off x="7313773" y="4404430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72" name="円/楕円 71"/>
          <p:cNvSpPr/>
          <p:nvPr/>
        </p:nvSpPr>
        <p:spPr bwMode="auto">
          <a:xfrm>
            <a:off x="6642083" y="5362949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73" name="直線矢印コネクタ 72"/>
          <p:cNvCxnSpPr>
            <a:stCxn id="69" idx="3"/>
            <a:endCxn id="72" idx="7"/>
          </p:cNvCxnSpPr>
          <p:nvPr/>
        </p:nvCxnSpPr>
        <p:spPr bwMode="auto">
          <a:xfrm flipH="1">
            <a:off x="6949362" y="5190702"/>
            <a:ext cx="260113" cy="2249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テキスト ボックス 73"/>
          <p:cNvSpPr txBox="1"/>
          <p:nvPr/>
        </p:nvSpPr>
        <p:spPr>
          <a:xfrm>
            <a:off x="6812968" y="4867946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75" name="円/楕円 74"/>
          <p:cNvSpPr/>
          <p:nvPr/>
        </p:nvSpPr>
        <p:spPr bwMode="auto">
          <a:xfrm>
            <a:off x="7100771" y="4026991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76" name="直線矢印コネクタ 75"/>
          <p:cNvCxnSpPr>
            <a:endCxn id="75" idx="7"/>
          </p:cNvCxnSpPr>
          <p:nvPr/>
        </p:nvCxnSpPr>
        <p:spPr bwMode="auto">
          <a:xfrm flipH="1">
            <a:off x="7408050" y="3847481"/>
            <a:ext cx="255244" cy="2322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テキスト ボックス 76"/>
          <p:cNvSpPr txBox="1"/>
          <p:nvPr/>
        </p:nvSpPr>
        <p:spPr>
          <a:xfrm>
            <a:off x="7271656" y="3549353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78" name="円/楕円 77"/>
          <p:cNvSpPr/>
          <p:nvPr/>
        </p:nvSpPr>
        <p:spPr bwMode="auto">
          <a:xfrm>
            <a:off x="6643656" y="4505984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79" name="直線矢印コネクタ 78"/>
          <p:cNvCxnSpPr>
            <a:stCxn id="75" idx="3"/>
            <a:endCxn id="78" idx="7"/>
          </p:cNvCxnSpPr>
          <p:nvPr/>
        </p:nvCxnSpPr>
        <p:spPr bwMode="auto">
          <a:xfrm flipH="1">
            <a:off x="6950935" y="4334270"/>
            <a:ext cx="202557" cy="2244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テキスト ボックス 79"/>
          <p:cNvSpPr txBox="1"/>
          <p:nvPr/>
        </p:nvSpPr>
        <p:spPr>
          <a:xfrm>
            <a:off x="6800675" y="4026991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81" name="円/楕円 80"/>
          <p:cNvSpPr/>
          <p:nvPr/>
        </p:nvSpPr>
        <p:spPr bwMode="auto">
          <a:xfrm>
            <a:off x="6128985" y="4985510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82" name="直線矢印コネクタ 81"/>
          <p:cNvCxnSpPr>
            <a:stCxn id="78" idx="3"/>
            <a:endCxn id="81" idx="7"/>
          </p:cNvCxnSpPr>
          <p:nvPr/>
        </p:nvCxnSpPr>
        <p:spPr bwMode="auto">
          <a:xfrm flipH="1">
            <a:off x="6436264" y="4813263"/>
            <a:ext cx="260113" cy="2249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テキスト ボックス 82"/>
          <p:cNvSpPr txBox="1"/>
          <p:nvPr/>
        </p:nvSpPr>
        <p:spPr>
          <a:xfrm>
            <a:off x="6299870" y="4490507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84" name="円/楕円 83"/>
          <p:cNvSpPr/>
          <p:nvPr/>
        </p:nvSpPr>
        <p:spPr bwMode="auto">
          <a:xfrm>
            <a:off x="4478701" y="4669662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4726786" y="417336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86" name="直線矢印コネクタ 85"/>
          <p:cNvCxnSpPr>
            <a:endCxn id="84" idx="7"/>
          </p:cNvCxnSpPr>
          <p:nvPr/>
        </p:nvCxnSpPr>
        <p:spPr bwMode="auto">
          <a:xfrm flipH="1">
            <a:off x="4785980" y="4489662"/>
            <a:ext cx="346733" cy="2327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円/楕円 92"/>
          <p:cNvSpPr/>
          <p:nvPr/>
        </p:nvSpPr>
        <p:spPr bwMode="auto">
          <a:xfrm>
            <a:off x="4135562" y="4388457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283776" y="3949682"/>
            <a:ext cx="35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95" name="直線矢印コネクタ 94"/>
          <p:cNvCxnSpPr>
            <a:endCxn id="93" idx="7"/>
          </p:cNvCxnSpPr>
          <p:nvPr/>
        </p:nvCxnSpPr>
        <p:spPr bwMode="auto">
          <a:xfrm flipH="1">
            <a:off x="4442841" y="4208457"/>
            <a:ext cx="346733" cy="2327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円/楕円 95"/>
          <p:cNvSpPr/>
          <p:nvPr/>
        </p:nvSpPr>
        <p:spPr bwMode="auto">
          <a:xfrm>
            <a:off x="3561263" y="4906621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809348" y="441032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98" name="直線矢印コネクタ 97"/>
          <p:cNvCxnSpPr>
            <a:endCxn id="96" idx="7"/>
          </p:cNvCxnSpPr>
          <p:nvPr/>
        </p:nvCxnSpPr>
        <p:spPr bwMode="auto">
          <a:xfrm flipH="1">
            <a:off x="3868542" y="4726621"/>
            <a:ext cx="346733" cy="2327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円/楕円 98"/>
          <p:cNvSpPr/>
          <p:nvPr/>
        </p:nvSpPr>
        <p:spPr bwMode="auto">
          <a:xfrm>
            <a:off x="4683618" y="3834909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5114178" y="3389082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01" name="直線矢印コネクタ 100"/>
          <p:cNvCxnSpPr>
            <a:stCxn id="34" idx="1"/>
            <a:endCxn id="99" idx="7"/>
          </p:cNvCxnSpPr>
          <p:nvPr/>
        </p:nvCxnSpPr>
        <p:spPr bwMode="auto">
          <a:xfrm flipH="1">
            <a:off x="4990897" y="3733026"/>
            <a:ext cx="715464" cy="1546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円/楕円 101"/>
          <p:cNvSpPr/>
          <p:nvPr/>
        </p:nvSpPr>
        <p:spPr bwMode="auto">
          <a:xfrm>
            <a:off x="3085518" y="4442872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333603" y="39465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04" name="直線矢印コネクタ 103"/>
          <p:cNvCxnSpPr>
            <a:endCxn id="102" idx="7"/>
          </p:cNvCxnSpPr>
          <p:nvPr/>
        </p:nvCxnSpPr>
        <p:spPr bwMode="auto">
          <a:xfrm flipH="1">
            <a:off x="3392797" y="4262872"/>
            <a:ext cx="346733" cy="2327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円/楕円 104"/>
          <p:cNvSpPr/>
          <p:nvPr/>
        </p:nvSpPr>
        <p:spPr bwMode="auto">
          <a:xfrm>
            <a:off x="2487610" y="4937875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2735695" y="444157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07" name="直線矢印コネクタ 106"/>
          <p:cNvCxnSpPr>
            <a:endCxn id="105" idx="7"/>
          </p:cNvCxnSpPr>
          <p:nvPr/>
        </p:nvCxnSpPr>
        <p:spPr bwMode="auto">
          <a:xfrm flipH="1">
            <a:off x="2794889" y="4757875"/>
            <a:ext cx="346733" cy="2327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円/楕円 107"/>
          <p:cNvSpPr/>
          <p:nvPr/>
        </p:nvSpPr>
        <p:spPr bwMode="auto">
          <a:xfrm>
            <a:off x="3692316" y="3933844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4263456" y="3488017"/>
            <a:ext cx="37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110" name="直線矢印コネクタ 109"/>
          <p:cNvCxnSpPr>
            <a:stCxn id="99" idx="0"/>
            <a:endCxn id="108" idx="7"/>
          </p:cNvCxnSpPr>
          <p:nvPr/>
        </p:nvCxnSpPr>
        <p:spPr bwMode="auto">
          <a:xfrm flipH="1">
            <a:off x="3999595" y="3834909"/>
            <a:ext cx="864023" cy="1516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直線矢印コネクタ 90"/>
          <p:cNvCxnSpPr/>
          <p:nvPr/>
        </p:nvCxnSpPr>
        <p:spPr bwMode="auto">
          <a:xfrm>
            <a:off x="2937598" y="3411789"/>
            <a:ext cx="235568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D64FF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329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+mn-lt"/>
              </a:rPr>
              <a:t>For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>
                <a:latin typeface="+mn-lt"/>
              </a:rPr>
              <a:t> of length </a:t>
            </a:r>
            <a:r>
              <a:rPr lang="en-US" altLang="ja-JP" dirty="0" smtClean="0">
                <a:latin typeface="+mn-lt"/>
              </a:rPr>
              <a:t>at least 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>
                <a:latin typeface="+mn-lt"/>
              </a:rPr>
              <a:t> </a:t>
            </a:r>
          </a:p>
          <a:p>
            <a:pPr>
              <a:spcBef>
                <a:spcPts val="1824"/>
              </a:spcBef>
            </a:pPr>
            <a:r>
              <a:rPr lang="en-US" altLang="ja-JP" dirty="0" smtClean="0">
                <a:latin typeface="+mn-lt"/>
                <a:cs typeface="Times New Roman"/>
              </a:rPr>
              <a:t>We use suffix tree of reversed string of meta-character.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ja-JP" dirty="0">
                <a:latin typeface="+mn-lt"/>
              </a:rPr>
              <a:t>each block is a </a:t>
            </a:r>
            <a:r>
              <a:rPr lang="en-US" altLang="ja-JP" dirty="0" err="1">
                <a:latin typeface="+mn-lt"/>
              </a:rPr>
              <a:t>subword</a:t>
            </a:r>
            <a:r>
              <a:rPr lang="en-US" altLang="ja-JP" dirty="0">
                <a:latin typeface="+mn-lt"/>
              </a:rPr>
              <a:t> of length </a:t>
            </a:r>
            <a:r>
              <a:rPr lang="en-US" altLang="ja-JP" i="1" dirty="0">
                <a:latin typeface="Times New Roman"/>
                <a:cs typeface="Times New Roman"/>
              </a:rPr>
              <a:t>r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=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dirty="0" err="1" smtClean="0">
                <a:latin typeface="Times New Roman"/>
                <a:cs typeface="Times New Roman"/>
              </a:rPr>
              <a:t>log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σ</a:t>
            </a:r>
            <a:r>
              <a:rPr lang="en-US" altLang="ja-JP" i="1" dirty="0" err="1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)</a:t>
            </a:r>
            <a:endParaRPr lang="en-US" altLang="ja-JP" dirty="0">
              <a:latin typeface="Times New Roman"/>
              <a:cs typeface="Times New Roman"/>
            </a:endParaRPr>
          </a:p>
          <a:p>
            <a:pPr lvl="1">
              <a:spcBef>
                <a:spcPts val="1224"/>
              </a:spcBef>
              <a:defRPr/>
            </a:pPr>
            <a:r>
              <a:rPr lang="en-US" altLang="ja-JP" dirty="0" smtClean="0">
                <a:latin typeface="+mn-lt"/>
              </a:rPr>
              <a:t>The tree </a:t>
            </a:r>
            <a:r>
              <a:rPr lang="en-US" altLang="ja-JP" dirty="0">
                <a:latin typeface="+mn-lt"/>
              </a:rPr>
              <a:t>needs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               </a:t>
            </a:r>
            <a:r>
              <a:rPr lang="en-US" altLang="ja-JP" dirty="0">
                <a:latin typeface="Times New Roman"/>
                <a:cs typeface="Times New Roman"/>
              </a:rPr>
              <a:t>) =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 log </a:t>
            </a:r>
            <a:r>
              <a:rPr lang="en-US" altLang="ja-JP" i="1" dirty="0" err="1">
                <a:latin typeface="Times New Roman"/>
                <a:cs typeface="Times New Roman"/>
              </a:rPr>
              <a:t>σ</a:t>
            </a:r>
            <a:r>
              <a:rPr lang="en-US" altLang="ja-JP" dirty="0">
                <a:latin typeface="Times New Roman"/>
                <a:cs typeface="Times New Roman"/>
              </a:rPr>
              <a:t>)</a:t>
            </a:r>
            <a:r>
              <a:rPr lang="en-US" altLang="ja-JP" dirty="0">
                <a:latin typeface="+mn-lt"/>
                <a:cs typeface="Times New Roman"/>
              </a:rPr>
              <a:t> </a:t>
            </a:r>
            <a:r>
              <a:rPr lang="en-US" altLang="ja-JP" dirty="0">
                <a:latin typeface="+mn-lt"/>
              </a:rPr>
              <a:t>bits</a:t>
            </a:r>
          </a:p>
          <a:p>
            <a:pPr lvl="1">
              <a:defRPr/>
            </a:pPr>
            <a:endParaRPr lang="en-US" altLang="ja-JP" dirty="0">
              <a:latin typeface="Times New Roman"/>
              <a:cs typeface="Times New Roman"/>
            </a:endParaRPr>
          </a:p>
          <a:p>
            <a:pPr>
              <a:defRPr/>
            </a:pPr>
            <a:endParaRPr lang="en-US" altLang="ja-JP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For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>
                <a:latin typeface="+mj-lt"/>
              </a:rPr>
              <a:t>bits of space</a:t>
            </a:r>
            <a:endParaRPr lang="ja-JP" altLang="en-US" dirty="0" smtClean="0">
              <a:latin typeface="+mj-lt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773265"/>
              </p:ext>
            </p:extLst>
          </p:nvPr>
        </p:nvGraphicFramePr>
        <p:xfrm>
          <a:off x="3907923" y="3715647"/>
          <a:ext cx="943006" cy="769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数式" r:id="rId4" imgW="482600" imgH="393700" progId="Equation.3">
                  <p:embed/>
                </p:oleObj>
              </mc:Choice>
              <mc:Fallback>
                <p:oleObj name="数式" r:id="rId4" imgW="482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7923" y="3715647"/>
                        <a:ext cx="943006" cy="769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74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+mn-lt"/>
              </a:rPr>
              <a:t>For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>
                <a:latin typeface="+mn-lt"/>
              </a:rPr>
              <a:t> of length </a:t>
            </a:r>
            <a:r>
              <a:rPr lang="en-US" altLang="ja-JP" dirty="0" smtClean="0">
                <a:latin typeface="+mn-lt"/>
              </a:rPr>
              <a:t>at least 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>
                <a:latin typeface="+mn-lt"/>
              </a:rPr>
              <a:t> 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For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>
                <a:latin typeface="+mj-lt"/>
              </a:rPr>
              <a:t>bits of space</a:t>
            </a:r>
            <a:endParaRPr lang="ja-JP" altLang="en-US" dirty="0" smtClean="0">
              <a:latin typeface="+mj-lt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94554" y="2434942"/>
            <a:ext cx="8421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  ………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7" name="直線矢印コネクタ 6"/>
          <p:cNvCxnSpPr/>
          <p:nvPr/>
        </p:nvCxnSpPr>
        <p:spPr bwMode="auto">
          <a:xfrm>
            <a:off x="1759756" y="3063645"/>
            <a:ext cx="117753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99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テキスト ボックス 7"/>
          <p:cNvSpPr txBox="1"/>
          <p:nvPr/>
        </p:nvSpPr>
        <p:spPr>
          <a:xfrm>
            <a:off x="1943058" y="2940538"/>
            <a:ext cx="183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r 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= 3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grpSp>
        <p:nvGrpSpPr>
          <p:cNvPr id="9" name="図形グループ 8"/>
          <p:cNvGrpSpPr/>
          <p:nvPr/>
        </p:nvGrpSpPr>
        <p:grpSpPr>
          <a:xfrm>
            <a:off x="1759756" y="2448036"/>
            <a:ext cx="5493906" cy="459580"/>
            <a:chOff x="1759756" y="4242277"/>
            <a:chExt cx="5493906" cy="459580"/>
          </a:xfrm>
        </p:grpSpPr>
        <p:grpSp>
          <p:nvGrpSpPr>
            <p:cNvPr id="10" name="図形グループ 9"/>
            <p:cNvGrpSpPr/>
            <p:nvPr/>
          </p:nvGrpSpPr>
          <p:grpSpPr>
            <a:xfrm>
              <a:off x="1759756" y="4242277"/>
              <a:ext cx="4773776" cy="459580"/>
              <a:chOff x="1453554" y="3441792"/>
              <a:chExt cx="4773776" cy="459580"/>
            </a:xfrm>
          </p:grpSpPr>
          <p:sp>
            <p:nvSpPr>
              <p:cNvPr id="13" name="正方形/長方形 12"/>
              <p:cNvSpPr/>
              <p:nvPr/>
            </p:nvSpPr>
            <p:spPr bwMode="auto">
              <a:xfrm>
                <a:off x="1453554" y="3457687"/>
                <a:ext cx="4773776" cy="44368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rtlCol="0" anchor="ctr">
                <a:spAutoFit/>
              </a:bodyPr>
              <a:lstStyle/>
              <a:p>
                <a:pPr algn="l"/>
                <a:endParaRPr kumimoji="1" lang="ja-JP" altLang="en-US" b="1" i="1" dirty="0" smtClean="0">
                  <a:solidFill>
                    <a:srgbClr val="FF6600"/>
                  </a:solidFill>
                  <a:latin typeface="Times New Roman" charset="0"/>
                  <a:ea typeface="ＭＳ Ｐ明朝" charset="0"/>
                  <a:cs typeface="ＭＳ Ｐ明朝" charset="0"/>
                </a:endParaRPr>
              </a:p>
            </p:txBody>
          </p:sp>
          <p:cxnSp>
            <p:nvCxnSpPr>
              <p:cNvPr id="14" name="直線コネクタ 13"/>
              <p:cNvCxnSpPr/>
              <p:nvPr/>
            </p:nvCxnSpPr>
            <p:spPr bwMode="auto">
              <a:xfrm>
                <a:off x="5003285" y="3442387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直線コネクタ 14"/>
              <p:cNvCxnSpPr/>
              <p:nvPr/>
            </p:nvCxnSpPr>
            <p:spPr bwMode="auto">
              <a:xfrm>
                <a:off x="3809236" y="3441794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直線コネクタ 15"/>
              <p:cNvCxnSpPr/>
              <p:nvPr/>
            </p:nvCxnSpPr>
            <p:spPr bwMode="auto">
              <a:xfrm>
                <a:off x="2631093" y="3441792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1" name="直線コネクタ 10"/>
            <p:cNvCxnSpPr/>
            <p:nvPr/>
          </p:nvCxnSpPr>
          <p:spPr bwMode="auto">
            <a:xfrm>
              <a:off x="6533532" y="4258172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線コネクタ 11"/>
            <p:cNvCxnSpPr/>
            <p:nvPr/>
          </p:nvCxnSpPr>
          <p:spPr bwMode="auto">
            <a:xfrm>
              <a:off x="6533532" y="4701857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正方形/長方形 16"/>
          <p:cNvSpPr/>
          <p:nvPr/>
        </p:nvSpPr>
        <p:spPr>
          <a:xfrm>
            <a:off x="1759756" y="3492762"/>
            <a:ext cx="6046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400" dirty="0" smtClean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    B         A         B          C      …</a:t>
            </a:r>
            <a:r>
              <a:rPr lang="en-US" altLang="ja-JP" sz="2400" dirty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……</a:t>
            </a:r>
            <a:endParaRPr lang="ja-JP" altLang="en-US" sz="2400" dirty="0">
              <a:solidFill>
                <a:srgbClr val="000000"/>
              </a:solidFill>
              <a:latin typeface="HG丸ｺﾞｼｯｸM-PRO"/>
              <a:ea typeface="HG丸ｺﾞｼｯｸM-PRO"/>
              <a:cs typeface="HG丸ｺﾞｼｯｸM-PRO"/>
            </a:endParaRPr>
          </a:p>
        </p:txBody>
      </p:sp>
      <p:grpSp>
        <p:nvGrpSpPr>
          <p:cNvPr id="18" name="図形グループ 17"/>
          <p:cNvGrpSpPr/>
          <p:nvPr/>
        </p:nvGrpSpPr>
        <p:grpSpPr>
          <a:xfrm>
            <a:off x="1759756" y="3494847"/>
            <a:ext cx="5493906" cy="459580"/>
            <a:chOff x="1759756" y="4242277"/>
            <a:chExt cx="5493906" cy="459580"/>
          </a:xfrm>
        </p:grpSpPr>
        <p:grpSp>
          <p:nvGrpSpPr>
            <p:cNvPr id="19" name="図形グループ 18"/>
            <p:cNvGrpSpPr/>
            <p:nvPr/>
          </p:nvGrpSpPr>
          <p:grpSpPr>
            <a:xfrm>
              <a:off x="1759756" y="4242277"/>
              <a:ext cx="4773776" cy="459580"/>
              <a:chOff x="1453554" y="3441792"/>
              <a:chExt cx="4773776" cy="459580"/>
            </a:xfrm>
          </p:grpSpPr>
          <p:sp>
            <p:nvSpPr>
              <p:cNvPr id="22" name="正方形/長方形 21"/>
              <p:cNvSpPr/>
              <p:nvPr/>
            </p:nvSpPr>
            <p:spPr bwMode="auto">
              <a:xfrm>
                <a:off x="1453554" y="3457687"/>
                <a:ext cx="4773776" cy="44368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rtlCol="0" anchor="ctr">
                <a:spAutoFit/>
              </a:bodyPr>
              <a:lstStyle/>
              <a:p>
                <a:pPr algn="l"/>
                <a:endParaRPr kumimoji="1" lang="ja-JP" altLang="en-US" b="1" i="1" dirty="0" smtClean="0">
                  <a:solidFill>
                    <a:srgbClr val="FF6600"/>
                  </a:solidFill>
                  <a:latin typeface="Times New Roman" charset="0"/>
                  <a:ea typeface="ＭＳ Ｐ明朝" charset="0"/>
                  <a:cs typeface="ＭＳ Ｐ明朝" charset="0"/>
                </a:endParaRPr>
              </a:p>
            </p:txBody>
          </p:sp>
          <p:cxnSp>
            <p:nvCxnSpPr>
              <p:cNvPr id="23" name="直線コネクタ 22"/>
              <p:cNvCxnSpPr/>
              <p:nvPr/>
            </p:nvCxnSpPr>
            <p:spPr bwMode="auto">
              <a:xfrm>
                <a:off x="5003285" y="3442387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直線コネクタ 23"/>
              <p:cNvCxnSpPr/>
              <p:nvPr/>
            </p:nvCxnSpPr>
            <p:spPr bwMode="auto">
              <a:xfrm>
                <a:off x="3809236" y="3441794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直線コネクタ 24"/>
              <p:cNvCxnSpPr/>
              <p:nvPr/>
            </p:nvCxnSpPr>
            <p:spPr bwMode="auto">
              <a:xfrm>
                <a:off x="2631093" y="3441792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0" name="直線コネクタ 19"/>
            <p:cNvCxnSpPr/>
            <p:nvPr/>
          </p:nvCxnSpPr>
          <p:spPr bwMode="auto">
            <a:xfrm>
              <a:off x="6533532" y="4258172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線コネクタ 20"/>
            <p:cNvCxnSpPr/>
            <p:nvPr/>
          </p:nvCxnSpPr>
          <p:spPr bwMode="auto">
            <a:xfrm>
              <a:off x="6533532" y="4701857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下矢印 25"/>
          <p:cNvSpPr/>
          <p:nvPr/>
        </p:nvSpPr>
        <p:spPr bwMode="auto">
          <a:xfrm>
            <a:off x="3900627" y="2998397"/>
            <a:ext cx="429846" cy="458985"/>
          </a:xfrm>
          <a:prstGeom prst="downArrow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7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494554" y="5395712"/>
            <a:ext cx="6085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  <a:latin typeface="Arial"/>
              </a:rPr>
              <a:t>LZ factorization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without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self-references</a:t>
            </a:r>
            <a:endParaRPr kumimoji="1" lang="ja-JP" altLang="en-US" dirty="0">
              <a:latin typeface="+mn-lt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211281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540173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1783724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2163614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cxnSp>
        <p:nvCxnSpPr>
          <p:cNvPr id="12" name="直線矢印コネクタ 11"/>
          <p:cNvCxnSpPr/>
          <p:nvPr/>
        </p:nvCxnSpPr>
        <p:spPr bwMode="auto">
          <a:xfrm>
            <a:off x="3376244" y="5939219"/>
            <a:ext cx="37711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コネクタ 12"/>
          <p:cNvCxnSpPr/>
          <p:nvPr/>
        </p:nvCxnSpPr>
        <p:spPr>
          <a:xfrm>
            <a:off x="2923206" y="548560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2549836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767010" y="732255"/>
            <a:ext cx="3007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[</a:t>
            </a:r>
            <a:r>
              <a:rPr lang="en-US" altLang="ja-JP" sz="2400" kern="0" dirty="0" err="1" smtClean="0">
                <a:solidFill>
                  <a:srgbClr val="000000"/>
                </a:solidFill>
                <a:ea typeface="HG丸ｺﾞｼｯｸM-PRO"/>
                <a:cs typeface="Times New Roman"/>
              </a:rPr>
              <a:t>Ziv</a:t>
            </a:r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 &amp; Lempel, </a:t>
            </a:r>
            <a:r>
              <a:rPr lang="en-US" altLang="ja-JP" sz="2400" kern="0" dirty="0">
                <a:solidFill>
                  <a:srgbClr val="000000"/>
                </a:solidFill>
                <a:ea typeface="HG丸ｺﾞｼｯｸM-PRO"/>
                <a:cs typeface="Times New Roman"/>
              </a:rPr>
              <a:t>1977]</a:t>
            </a:r>
            <a:endParaRPr lang="ja-JP" altLang="en-US" dirty="0"/>
          </a:p>
        </p:txBody>
      </p:sp>
      <p:sp>
        <p:nvSpPr>
          <p:cNvPr id="20" name="コンテンツ プレースホルダー 1"/>
          <p:cNvSpPr txBox="1">
            <a:spLocks/>
          </p:cNvSpPr>
          <p:nvPr/>
        </p:nvSpPr>
        <p:spPr bwMode="auto">
          <a:xfrm>
            <a:off x="494554" y="1666600"/>
            <a:ext cx="7997957" cy="290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>
                <a:latin typeface="+mn-lt"/>
              </a:rPr>
              <a:t>LZ factorization </a:t>
            </a:r>
            <a:r>
              <a:rPr lang="en-US" altLang="ja-JP" sz="2800" kern="0" dirty="0">
                <a:solidFill>
                  <a:srgbClr val="000000"/>
                </a:solidFill>
                <a:latin typeface="Arial"/>
              </a:rPr>
              <a:t>without self-references </a:t>
            </a:r>
            <a:r>
              <a:rPr lang="en-US" altLang="ja-JP" sz="2800" dirty="0" smtClean="0">
                <a:latin typeface="+mn-lt"/>
              </a:rPr>
              <a:t>of string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+mn-lt"/>
              </a:rPr>
              <a:t> of length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800" dirty="0" smtClean="0">
                <a:latin typeface="+mn-lt"/>
              </a:rPr>
              <a:t> is a factorization</a:t>
            </a:r>
            <a:r>
              <a:rPr lang="en-US" altLang="ja-JP" sz="2800" i="1" dirty="0" smtClean="0">
                <a:latin typeface="+mn-lt"/>
                <a:cs typeface="Times New Roman"/>
              </a:rPr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,s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,...,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m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dirty="0" smtClean="0">
                <a:latin typeface="+mn-lt"/>
              </a:rPr>
              <a:t>such that</a:t>
            </a:r>
          </a:p>
          <a:p>
            <a:r>
              <a:rPr lang="en-US" altLang="ja-JP" sz="2800" dirty="0" smtClean="0"/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 = 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m</a:t>
            </a:r>
            <a:endParaRPr lang="en-US" altLang="ja-JP" sz="2800" i="1" baseline="-25000" dirty="0" smtClean="0">
              <a:latin typeface="Times New Roman"/>
              <a:cs typeface="Times New Roman"/>
            </a:endParaRPr>
          </a:p>
          <a:p>
            <a:r>
              <a:rPr lang="en-US" altLang="ja-JP" sz="2800" i="1" baseline="-25000" dirty="0" smtClean="0"/>
              <a:t>  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is the longest non-empty prefix of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Times New Roman"/>
                <a:cs typeface="Times New Roman"/>
              </a:rPr>
              <a:t>[|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−1</a:t>
            </a:r>
            <a:r>
              <a:rPr lang="en-US" altLang="ja-JP" sz="2800" dirty="0" smtClean="0">
                <a:latin typeface="Times New Roman"/>
                <a:cs typeface="Times New Roman"/>
              </a:rPr>
              <a:t>|+1..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800" dirty="0" smtClean="0">
                <a:latin typeface="Times New Roman"/>
                <a:cs typeface="Times New Roman"/>
              </a:rPr>
              <a:t>]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that is also a substring of</a:t>
            </a:r>
            <a:br>
              <a:rPr lang="en-US" altLang="ja-JP" sz="2800" dirty="0" smtClean="0">
                <a:latin typeface="+mn-lt"/>
              </a:rPr>
            </a:b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Times New Roman"/>
                <a:cs typeface="Times New Roman"/>
              </a:rPr>
              <a:t>[1.. |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 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−1</a:t>
            </a:r>
            <a:r>
              <a:rPr lang="en-US" altLang="ja-JP" sz="2800" dirty="0" smtClean="0">
                <a:latin typeface="Times New Roman"/>
                <a:cs typeface="Times New Roman"/>
              </a:rPr>
              <a:t>|]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if such exists</a:t>
            </a:r>
          </a:p>
          <a:p>
            <a:r>
              <a:rPr lang="en-US" altLang="ja-JP" sz="2800" dirty="0" smtClean="0"/>
              <a:t> 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sz="2800" dirty="0" smtClean="0">
                <a:latin typeface="Times New Roman"/>
                <a:cs typeface="Times New Roman"/>
              </a:rPr>
              <a:t> =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>
                <a:latin typeface="Times New Roman"/>
                <a:cs typeface="Times New Roman"/>
              </a:rPr>
              <a:t>[</a:t>
            </a:r>
            <a:r>
              <a:rPr lang="en-US" altLang="ja-JP" sz="2800" dirty="0" smtClean="0">
                <a:latin typeface="Times New Roman"/>
                <a:cs typeface="Times New Roman"/>
              </a:rPr>
              <a:t>|</a:t>
            </a:r>
            <a:r>
              <a:rPr lang="en-US" altLang="ja-JP" sz="2800" i="1" dirty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−1</a:t>
            </a:r>
            <a:r>
              <a:rPr lang="en-US" altLang="ja-JP" sz="2800" dirty="0">
                <a:latin typeface="Times New Roman"/>
                <a:cs typeface="Times New Roman"/>
              </a:rPr>
              <a:t>|+1] </a:t>
            </a:r>
            <a:r>
              <a:rPr lang="en-US" altLang="ja-JP" sz="2800" dirty="0" smtClean="0">
                <a:latin typeface="+mn-lt"/>
              </a:rPr>
              <a:t>otherwise</a:t>
            </a:r>
            <a:endParaRPr lang="en-US" altLang="ja-JP" sz="2800" dirty="0" smtClean="0"/>
          </a:p>
        </p:txBody>
      </p:sp>
      <p:cxnSp>
        <p:nvCxnSpPr>
          <p:cNvPr id="18" name="直線矢印コネクタ 17"/>
          <p:cNvCxnSpPr/>
          <p:nvPr/>
        </p:nvCxnSpPr>
        <p:spPr bwMode="auto">
          <a:xfrm>
            <a:off x="2923206" y="5939219"/>
            <a:ext cx="37711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コネクタ 14"/>
          <p:cNvCxnSpPr/>
          <p:nvPr/>
        </p:nvCxnSpPr>
        <p:spPr>
          <a:xfrm>
            <a:off x="333626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2923206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4</a:t>
            </a:r>
            <a:endParaRPr lang="en-US" altLang="ja-JP" sz="2800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3729403" y="548560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3324285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5</a:t>
            </a:r>
            <a:endParaRPr lang="en-US" altLang="ja-JP" sz="2800" dirty="0"/>
          </a:p>
        </p:txBody>
      </p:sp>
      <p:cxnSp>
        <p:nvCxnSpPr>
          <p:cNvPr id="23" name="直線矢印コネクタ 22"/>
          <p:cNvCxnSpPr/>
          <p:nvPr/>
        </p:nvCxnSpPr>
        <p:spPr bwMode="auto">
          <a:xfrm>
            <a:off x="1787884" y="5939219"/>
            <a:ext cx="37711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1303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+mn-lt"/>
              </a:rPr>
              <a:t>For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</a:t>
            </a:r>
            <a:r>
              <a:rPr lang="en-US" altLang="ja-JP" dirty="0">
                <a:latin typeface="+mn-lt"/>
              </a:rPr>
              <a:t> of length </a:t>
            </a:r>
            <a:r>
              <a:rPr lang="en-US" altLang="ja-JP" dirty="0" smtClean="0">
                <a:latin typeface="+mn-lt"/>
              </a:rPr>
              <a:t>at least 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>
                <a:latin typeface="+mn-lt"/>
              </a:rPr>
              <a:t> 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+mj-lt"/>
              </a:rPr>
              <a:t>For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>
                <a:latin typeface="+mj-lt"/>
              </a:rPr>
              <a:t>bits of space</a:t>
            </a:r>
            <a:endParaRPr lang="ja-JP" altLang="en-US" dirty="0" smtClean="0">
              <a:latin typeface="+mj-lt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94554" y="2434942"/>
            <a:ext cx="8421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b  a  a  a  a  b  b  b  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  ………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cxnSp>
        <p:nvCxnSpPr>
          <p:cNvPr id="7" name="直線矢印コネクタ 6"/>
          <p:cNvCxnSpPr/>
          <p:nvPr/>
        </p:nvCxnSpPr>
        <p:spPr bwMode="auto">
          <a:xfrm>
            <a:off x="1759756" y="3063645"/>
            <a:ext cx="117753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99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テキスト ボックス 7"/>
          <p:cNvSpPr txBox="1"/>
          <p:nvPr/>
        </p:nvSpPr>
        <p:spPr>
          <a:xfrm>
            <a:off x="1943058" y="2940538"/>
            <a:ext cx="183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r 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= 3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grpSp>
        <p:nvGrpSpPr>
          <p:cNvPr id="9" name="図形グループ 8"/>
          <p:cNvGrpSpPr/>
          <p:nvPr/>
        </p:nvGrpSpPr>
        <p:grpSpPr>
          <a:xfrm>
            <a:off x="1759756" y="2448036"/>
            <a:ext cx="5493906" cy="459580"/>
            <a:chOff x="1759756" y="4242277"/>
            <a:chExt cx="5493906" cy="459580"/>
          </a:xfrm>
        </p:grpSpPr>
        <p:grpSp>
          <p:nvGrpSpPr>
            <p:cNvPr id="10" name="図形グループ 9"/>
            <p:cNvGrpSpPr/>
            <p:nvPr/>
          </p:nvGrpSpPr>
          <p:grpSpPr>
            <a:xfrm>
              <a:off x="1759756" y="4242277"/>
              <a:ext cx="4773776" cy="459580"/>
              <a:chOff x="1453554" y="3441792"/>
              <a:chExt cx="4773776" cy="459580"/>
            </a:xfrm>
          </p:grpSpPr>
          <p:sp>
            <p:nvSpPr>
              <p:cNvPr id="13" name="正方形/長方形 12"/>
              <p:cNvSpPr/>
              <p:nvPr/>
            </p:nvSpPr>
            <p:spPr bwMode="auto">
              <a:xfrm>
                <a:off x="1453554" y="3457687"/>
                <a:ext cx="4773776" cy="44368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rtlCol="0" anchor="ctr">
                <a:spAutoFit/>
              </a:bodyPr>
              <a:lstStyle/>
              <a:p>
                <a:pPr algn="l"/>
                <a:endParaRPr kumimoji="1" lang="ja-JP" altLang="en-US" b="1" i="1" dirty="0" smtClean="0">
                  <a:solidFill>
                    <a:srgbClr val="FF6600"/>
                  </a:solidFill>
                  <a:latin typeface="Times New Roman" charset="0"/>
                  <a:ea typeface="ＭＳ Ｐ明朝" charset="0"/>
                  <a:cs typeface="ＭＳ Ｐ明朝" charset="0"/>
                </a:endParaRPr>
              </a:p>
            </p:txBody>
          </p:sp>
          <p:cxnSp>
            <p:nvCxnSpPr>
              <p:cNvPr id="14" name="直線コネクタ 13"/>
              <p:cNvCxnSpPr/>
              <p:nvPr/>
            </p:nvCxnSpPr>
            <p:spPr bwMode="auto">
              <a:xfrm>
                <a:off x="5003285" y="3442387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直線コネクタ 14"/>
              <p:cNvCxnSpPr/>
              <p:nvPr/>
            </p:nvCxnSpPr>
            <p:spPr bwMode="auto">
              <a:xfrm>
                <a:off x="3809236" y="3441794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直線コネクタ 15"/>
              <p:cNvCxnSpPr/>
              <p:nvPr/>
            </p:nvCxnSpPr>
            <p:spPr bwMode="auto">
              <a:xfrm>
                <a:off x="2631093" y="3441792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1" name="直線コネクタ 10"/>
            <p:cNvCxnSpPr/>
            <p:nvPr/>
          </p:nvCxnSpPr>
          <p:spPr bwMode="auto">
            <a:xfrm>
              <a:off x="6533532" y="4258172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線コネクタ 11"/>
            <p:cNvCxnSpPr/>
            <p:nvPr/>
          </p:nvCxnSpPr>
          <p:spPr bwMode="auto">
            <a:xfrm>
              <a:off x="6533532" y="4701857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正方形/長方形 16"/>
          <p:cNvSpPr/>
          <p:nvPr/>
        </p:nvSpPr>
        <p:spPr>
          <a:xfrm>
            <a:off x="1759756" y="3492762"/>
            <a:ext cx="6046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400" dirty="0" smtClean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    B         A         B          C      …</a:t>
            </a:r>
            <a:r>
              <a:rPr lang="en-US" altLang="ja-JP" sz="2400" dirty="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rPr>
              <a:t>……</a:t>
            </a:r>
            <a:endParaRPr lang="ja-JP" altLang="en-US" sz="2400" dirty="0">
              <a:solidFill>
                <a:srgbClr val="000000"/>
              </a:solidFill>
              <a:latin typeface="HG丸ｺﾞｼｯｸM-PRO"/>
              <a:ea typeface="HG丸ｺﾞｼｯｸM-PRO"/>
              <a:cs typeface="HG丸ｺﾞｼｯｸM-PRO"/>
            </a:endParaRPr>
          </a:p>
        </p:txBody>
      </p:sp>
      <p:grpSp>
        <p:nvGrpSpPr>
          <p:cNvPr id="18" name="図形グループ 17"/>
          <p:cNvGrpSpPr/>
          <p:nvPr/>
        </p:nvGrpSpPr>
        <p:grpSpPr>
          <a:xfrm>
            <a:off x="1759756" y="3494847"/>
            <a:ext cx="5493906" cy="459580"/>
            <a:chOff x="1759756" y="4242277"/>
            <a:chExt cx="5493906" cy="459580"/>
          </a:xfrm>
        </p:grpSpPr>
        <p:grpSp>
          <p:nvGrpSpPr>
            <p:cNvPr id="19" name="図形グループ 18"/>
            <p:cNvGrpSpPr/>
            <p:nvPr/>
          </p:nvGrpSpPr>
          <p:grpSpPr>
            <a:xfrm>
              <a:off x="1759756" y="4242277"/>
              <a:ext cx="4773776" cy="459580"/>
              <a:chOff x="1453554" y="3441792"/>
              <a:chExt cx="4773776" cy="459580"/>
            </a:xfrm>
          </p:grpSpPr>
          <p:sp>
            <p:nvSpPr>
              <p:cNvPr id="22" name="正方形/長方形 21"/>
              <p:cNvSpPr/>
              <p:nvPr/>
            </p:nvSpPr>
            <p:spPr bwMode="auto">
              <a:xfrm>
                <a:off x="1453554" y="3457687"/>
                <a:ext cx="4773776" cy="44368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rtlCol="0" anchor="ctr">
                <a:spAutoFit/>
              </a:bodyPr>
              <a:lstStyle/>
              <a:p>
                <a:pPr algn="l"/>
                <a:endParaRPr kumimoji="1" lang="ja-JP" altLang="en-US" b="1" i="1" dirty="0" smtClean="0">
                  <a:solidFill>
                    <a:srgbClr val="FF6600"/>
                  </a:solidFill>
                  <a:latin typeface="Times New Roman" charset="0"/>
                  <a:ea typeface="ＭＳ Ｐ明朝" charset="0"/>
                  <a:cs typeface="ＭＳ Ｐ明朝" charset="0"/>
                </a:endParaRPr>
              </a:p>
            </p:txBody>
          </p:sp>
          <p:cxnSp>
            <p:nvCxnSpPr>
              <p:cNvPr id="23" name="直線コネクタ 22"/>
              <p:cNvCxnSpPr/>
              <p:nvPr/>
            </p:nvCxnSpPr>
            <p:spPr bwMode="auto">
              <a:xfrm>
                <a:off x="5003285" y="3442387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直線コネクタ 23"/>
              <p:cNvCxnSpPr/>
              <p:nvPr/>
            </p:nvCxnSpPr>
            <p:spPr bwMode="auto">
              <a:xfrm>
                <a:off x="3809236" y="3441794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直線コネクタ 24"/>
              <p:cNvCxnSpPr/>
              <p:nvPr/>
            </p:nvCxnSpPr>
            <p:spPr bwMode="auto">
              <a:xfrm>
                <a:off x="2631093" y="3441792"/>
                <a:ext cx="1" cy="4589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0" name="直線コネクタ 19"/>
            <p:cNvCxnSpPr/>
            <p:nvPr/>
          </p:nvCxnSpPr>
          <p:spPr bwMode="auto">
            <a:xfrm>
              <a:off x="6533532" y="4258172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線コネクタ 20"/>
            <p:cNvCxnSpPr/>
            <p:nvPr/>
          </p:nvCxnSpPr>
          <p:spPr bwMode="auto">
            <a:xfrm>
              <a:off x="6533532" y="4701857"/>
              <a:ext cx="72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下矢印 25"/>
          <p:cNvSpPr/>
          <p:nvPr/>
        </p:nvSpPr>
        <p:spPr bwMode="auto">
          <a:xfrm>
            <a:off x="3900627" y="2998397"/>
            <a:ext cx="429846" cy="458985"/>
          </a:xfrm>
          <a:prstGeom prst="downArrow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27" name="円/楕円 26"/>
          <p:cNvSpPr/>
          <p:nvPr/>
        </p:nvSpPr>
        <p:spPr bwMode="auto">
          <a:xfrm>
            <a:off x="6680355" y="4226714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9" name="直線矢印コネクタ 28"/>
          <p:cNvCxnSpPr>
            <a:stCxn id="27" idx="3"/>
            <a:endCxn id="39" idx="7"/>
          </p:cNvCxnSpPr>
          <p:nvPr/>
        </p:nvCxnSpPr>
        <p:spPr bwMode="auto">
          <a:xfrm flipH="1">
            <a:off x="5957475" y="4533993"/>
            <a:ext cx="775601" cy="6730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テキスト ボックス 29"/>
          <p:cNvSpPr txBox="1"/>
          <p:nvPr/>
        </p:nvSpPr>
        <p:spPr>
          <a:xfrm>
            <a:off x="6196087" y="430657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1" name="円/楕円 30"/>
          <p:cNvSpPr/>
          <p:nvPr/>
        </p:nvSpPr>
        <p:spPr bwMode="auto">
          <a:xfrm>
            <a:off x="6807364" y="5079510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32" name="直線矢印コネクタ 31"/>
          <p:cNvCxnSpPr>
            <a:stCxn id="27" idx="4"/>
            <a:endCxn id="31" idx="1"/>
          </p:cNvCxnSpPr>
          <p:nvPr/>
        </p:nvCxnSpPr>
        <p:spPr bwMode="auto">
          <a:xfrm flipH="1">
            <a:off x="6860085" y="4586714"/>
            <a:ext cx="270" cy="5455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テキスト ボックス 32"/>
          <p:cNvSpPr txBox="1"/>
          <p:nvPr/>
        </p:nvSpPr>
        <p:spPr>
          <a:xfrm>
            <a:off x="6835002" y="458671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6" name="円/楕円 35"/>
          <p:cNvSpPr/>
          <p:nvPr/>
        </p:nvSpPr>
        <p:spPr bwMode="auto">
          <a:xfrm>
            <a:off x="7509682" y="5995090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37" name="直線矢印コネクタ 36"/>
          <p:cNvCxnSpPr>
            <a:stCxn id="31" idx="5"/>
            <a:endCxn id="36" idx="1"/>
          </p:cNvCxnSpPr>
          <p:nvPr/>
        </p:nvCxnSpPr>
        <p:spPr bwMode="auto">
          <a:xfrm>
            <a:off x="7114643" y="5386789"/>
            <a:ext cx="447760" cy="6610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円/楕円 38"/>
          <p:cNvSpPr/>
          <p:nvPr/>
        </p:nvSpPr>
        <p:spPr bwMode="auto">
          <a:xfrm>
            <a:off x="5650196" y="5154348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830196" y="451976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200824" y="513223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409972" y="5479079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3" name="円/楕円 52"/>
          <p:cNvSpPr/>
          <p:nvPr/>
        </p:nvSpPr>
        <p:spPr bwMode="auto">
          <a:xfrm>
            <a:off x="8419479" y="5597899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54" name="直線矢印コネクタ 53"/>
          <p:cNvCxnSpPr>
            <a:stCxn id="27" idx="6"/>
            <a:endCxn id="53" idx="1"/>
          </p:cNvCxnSpPr>
          <p:nvPr/>
        </p:nvCxnSpPr>
        <p:spPr bwMode="auto">
          <a:xfrm>
            <a:off x="7040355" y="4406714"/>
            <a:ext cx="1431845" cy="12439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テキスト ボックス 55"/>
          <p:cNvSpPr txBox="1"/>
          <p:nvPr/>
        </p:nvSpPr>
        <p:spPr>
          <a:xfrm>
            <a:off x="7182185" y="417797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C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509452" y="440671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787761" y="466239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A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8105890" y="4946195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389750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Use the idea of the algorithm that computes LZ factorization online in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log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/>
              <a:t>bits of space and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 </a:t>
            </a:r>
            <a:r>
              <a:rPr lang="en-US" altLang="ja-JP" dirty="0" smtClean="0">
                <a:latin typeface="Times New Roman"/>
                <a:cs typeface="Times New Roman"/>
              </a:rPr>
              <a:t>log</a:t>
            </a:r>
            <a:r>
              <a:rPr lang="en-US" altLang="ja-JP" baseline="30000" dirty="0" smtClean="0">
                <a:latin typeface="Times New Roman"/>
                <a:cs typeface="Times New Roman"/>
              </a:rPr>
              <a:t>2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/>
              <a:t>time </a:t>
            </a:r>
            <a:r>
              <a:rPr lang="en-US" altLang="ja-JP" dirty="0" smtClean="0">
                <a:latin typeface="Times New Roman"/>
                <a:cs typeface="Times New Roman"/>
              </a:rPr>
              <a:t>[</a:t>
            </a:r>
            <a:r>
              <a:rPr lang="en-US" altLang="ja-JP" dirty="0" err="1" smtClean="0">
                <a:latin typeface="Times New Roman"/>
                <a:cs typeface="Times New Roman"/>
              </a:rPr>
              <a:t>Starikovskaya</a:t>
            </a:r>
            <a:r>
              <a:rPr lang="en-US" altLang="ja-JP" dirty="0" smtClean="0">
                <a:latin typeface="Times New Roman"/>
                <a:cs typeface="Times New Roman"/>
              </a:rPr>
              <a:t>, 2012]</a:t>
            </a:r>
            <a:r>
              <a:rPr lang="en-US" altLang="ja-JP" dirty="0" smtClean="0"/>
              <a:t>.</a:t>
            </a:r>
          </a:p>
          <a:p>
            <a:pPr marL="0" indent="0">
              <a:buFontTx/>
              <a:buNone/>
              <a:defRPr/>
            </a:pPr>
            <a:endParaRPr lang="ja-JP" altLang="en-US" dirty="0" smtClean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Times New Roman"/>
                <a:cs typeface="Times New Roman"/>
              </a:rPr>
              <a:t>For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bits of space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328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Construct suffix tree for the blocks</a:t>
            </a:r>
          </a:p>
          <a:p>
            <a:pPr lvl="1">
              <a:defRPr/>
            </a:pPr>
            <a:r>
              <a:rPr lang="en-US" altLang="ja-JP" dirty="0" smtClean="0"/>
              <a:t>block is the </a:t>
            </a:r>
            <a:r>
              <a:rPr lang="en-US" altLang="ja-JP" dirty="0" err="1" smtClean="0"/>
              <a:t>subwords</a:t>
            </a:r>
            <a:r>
              <a:rPr lang="en-US" altLang="ja-JP" dirty="0" smtClean="0"/>
              <a:t> which length </a:t>
            </a:r>
            <a:r>
              <a:rPr lang="en-US" altLang="ja-JP" i="1" dirty="0" smtClean="0">
                <a:latin typeface="Times New Roman"/>
                <a:cs typeface="Times New Roman"/>
              </a:rPr>
              <a:t>r</a:t>
            </a:r>
            <a:r>
              <a:rPr lang="en-US" altLang="ja-JP" dirty="0" smtClean="0">
                <a:latin typeface="Times New Roman"/>
                <a:cs typeface="Times New Roman"/>
              </a:rPr>
              <a:t> = (</a:t>
            </a:r>
            <a:r>
              <a:rPr lang="en-US" altLang="ja-JP" dirty="0" err="1" smtClean="0">
                <a:latin typeface="Times New Roman"/>
                <a:cs typeface="Times New Roman"/>
              </a:rPr>
              <a:t>log</a:t>
            </a:r>
            <a:r>
              <a:rPr lang="en-US" altLang="ja-JP" i="1" baseline="-25000" dirty="0" err="1" smtClean="0">
                <a:latin typeface="Times New Roman"/>
                <a:cs typeface="Times New Roman"/>
              </a:rPr>
              <a:t>σ</a:t>
            </a:r>
            <a:r>
              <a:rPr lang="en-US" altLang="ja-JP" i="1" dirty="0" err="1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)/4</a:t>
            </a:r>
          </a:p>
          <a:p>
            <a:pPr lvl="1">
              <a:defRPr/>
            </a:pPr>
            <a:r>
              <a:rPr lang="en-US" altLang="ja-JP" dirty="0" smtClean="0"/>
              <a:t>suffix tree of blocks needs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n/r</a:t>
            </a:r>
            <a:r>
              <a:rPr lang="en-US" altLang="ja-JP" dirty="0" smtClean="0">
                <a:latin typeface="Times New Roman"/>
                <a:cs typeface="Times New Roman"/>
              </a:rPr>
              <a:t> log</a:t>
            </a:r>
            <a:r>
              <a:rPr lang="en-US" altLang="ja-JP" baseline="-25000" dirty="0">
                <a:latin typeface="Times New Roman"/>
                <a:cs typeface="Times New Roman"/>
              </a:rPr>
              <a:t> </a:t>
            </a:r>
            <a:r>
              <a:rPr lang="en-US" altLang="ja-JP" i="1" dirty="0" smtClean="0">
                <a:latin typeface="Times New Roman"/>
                <a:cs typeface="Times New Roman"/>
              </a:rPr>
              <a:t>n/r</a:t>
            </a:r>
            <a:r>
              <a:rPr lang="en-US" altLang="ja-JP" dirty="0" smtClean="0">
                <a:latin typeface="Times New Roman"/>
                <a:cs typeface="Times New Roman"/>
              </a:rPr>
              <a:t>) =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/>
              <a:t>bits</a:t>
            </a:r>
          </a:p>
          <a:p>
            <a:pPr>
              <a:defRPr/>
            </a:pPr>
            <a:endParaRPr lang="ja-JP" altLang="en-US" dirty="0" smtClean="0"/>
          </a:p>
          <a:p>
            <a:pPr>
              <a:defRPr/>
            </a:pPr>
            <a:r>
              <a:rPr lang="ja-JP" altLang="en-US" dirty="0"/>
              <a:t>例）</a:t>
            </a:r>
            <a:r>
              <a:rPr lang="en-US" altLang="ja-JP" dirty="0" smtClean="0"/>
              <a:t>a  b  b  a  a  a  a  b  b  </a:t>
            </a:r>
            <a:r>
              <a:rPr lang="en-US" altLang="ja-JP" dirty="0"/>
              <a:t>b </a:t>
            </a:r>
            <a:r>
              <a:rPr lang="en-US" altLang="ja-JP" dirty="0" smtClean="0"/>
              <a:t> a  c</a:t>
            </a:r>
          </a:p>
          <a:p>
            <a:pPr>
              <a:defRPr/>
            </a:pPr>
            <a:endParaRPr lang="ja-JP" altLang="en-US" dirty="0" smtClean="0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Times New Roman"/>
                <a:cs typeface="Times New Roman"/>
              </a:rPr>
              <a:t>For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bits of space</a:t>
            </a:r>
            <a:endParaRPr lang="ja-JP" altLang="en-US" dirty="0" smtClean="0"/>
          </a:p>
        </p:txBody>
      </p:sp>
      <p:grpSp>
        <p:nvGrpSpPr>
          <p:cNvPr id="4" name="図形グループ 3"/>
          <p:cNvGrpSpPr/>
          <p:nvPr/>
        </p:nvGrpSpPr>
        <p:grpSpPr>
          <a:xfrm>
            <a:off x="1453554" y="3305245"/>
            <a:ext cx="4773776" cy="459580"/>
            <a:chOff x="1453554" y="3441792"/>
            <a:chExt cx="4773776" cy="459580"/>
          </a:xfrm>
        </p:grpSpPr>
        <p:sp>
          <p:nvSpPr>
            <p:cNvPr id="2" name="正方形/長方形 1"/>
            <p:cNvSpPr/>
            <p:nvPr/>
          </p:nvSpPr>
          <p:spPr bwMode="auto">
            <a:xfrm>
              <a:off x="1453554" y="3457687"/>
              <a:ext cx="4773776" cy="443685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tlCol="0" anchor="ctr">
              <a:spAutoFit/>
            </a:bodyPr>
            <a:lstStyle/>
            <a:p>
              <a:pPr algn="l"/>
              <a:endParaRPr kumimoji="1" lang="ja-JP" altLang="en-US" b="1" i="1" dirty="0" smtClean="0">
                <a:solidFill>
                  <a:srgbClr val="FF6600"/>
                </a:solidFill>
                <a:latin typeface="Times New Roman" charset="0"/>
                <a:ea typeface="ＭＳ Ｐ明朝" charset="0"/>
                <a:cs typeface="ＭＳ Ｐ明朝" charset="0"/>
              </a:endParaRPr>
            </a:p>
          </p:txBody>
        </p:sp>
        <p:cxnSp>
          <p:nvCxnSpPr>
            <p:cNvPr id="5" name="直線コネクタ 4"/>
            <p:cNvCxnSpPr/>
            <p:nvPr/>
          </p:nvCxnSpPr>
          <p:spPr bwMode="auto">
            <a:xfrm>
              <a:off x="5003285" y="3442387"/>
              <a:ext cx="1" cy="4589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直線コネクタ 36"/>
            <p:cNvCxnSpPr/>
            <p:nvPr/>
          </p:nvCxnSpPr>
          <p:spPr bwMode="auto">
            <a:xfrm>
              <a:off x="3809236" y="3441794"/>
              <a:ext cx="1" cy="4589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直線コネクタ 38"/>
            <p:cNvCxnSpPr/>
            <p:nvPr/>
          </p:nvCxnSpPr>
          <p:spPr bwMode="auto">
            <a:xfrm>
              <a:off x="2631093" y="3441792"/>
              <a:ext cx="1" cy="4589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9997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Construct suffix tree for the blocks</a:t>
            </a:r>
          </a:p>
          <a:p>
            <a:pPr lvl="1">
              <a:defRPr/>
            </a:pPr>
            <a:r>
              <a:rPr lang="en-US" altLang="ja-JP" dirty="0"/>
              <a:t>block is the </a:t>
            </a:r>
            <a:r>
              <a:rPr lang="en-US" altLang="ja-JP" dirty="0" err="1"/>
              <a:t>subwords</a:t>
            </a:r>
            <a:r>
              <a:rPr lang="en-US" altLang="ja-JP" dirty="0"/>
              <a:t> which length </a:t>
            </a:r>
            <a:r>
              <a:rPr lang="en-US" altLang="ja-JP" i="1" dirty="0">
                <a:latin typeface="Times New Roman"/>
                <a:cs typeface="Times New Roman"/>
              </a:rPr>
              <a:t>r</a:t>
            </a:r>
            <a:r>
              <a:rPr lang="en-US" altLang="ja-JP" dirty="0">
                <a:latin typeface="Times New Roman"/>
                <a:cs typeface="Times New Roman"/>
              </a:rPr>
              <a:t> = (</a:t>
            </a:r>
            <a:r>
              <a:rPr lang="en-US" altLang="ja-JP" dirty="0" err="1">
                <a:latin typeface="Times New Roman"/>
                <a:cs typeface="Times New Roman"/>
              </a:rPr>
              <a:t>log</a:t>
            </a:r>
            <a:r>
              <a:rPr lang="en-US" altLang="ja-JP" i="1" baseline="-25000" dirty="0" err="1">
                <a:latin typeface="Times New Roman"/>
                <a:cs typeface="Times New Roman"/>
              </a:rPr>
              <a:t>σ</a:t>
            </a:r>
            <a:r>
              <a:rPr lang="en-US" altLang="ja-JP" i="1" dirty="0" err="1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)/4</a:t>
            </a:r>
          </a:p>
          <a:p>
            <a:pPr lvl="1">
              <a:defRPr/>
            </a:pPr>
            <a:r>
              <a:rPr lang="en-US" altLang="ja-JP" dirty="0"/>
              <a:t>suffix tree of blocks needs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n/r</a:t>
            </a:r>
            <a:r>
              <a:rPr lang="en-US" altLang="ja-JP" dirty="0">
                <a:latin typeface="Times New Roman"/>
                <a:cs typeface="Times New Roman"/>
              </a:rPr>
              <a:t> log</a:t>
            </a:r>
            <a:r>
              <a:rPr lang="en-US" altLang="ja-JP" baseline="-25000" dirty="0">
                <a:latin typeface="Times New Roman"/>
                <a:cs typeface="Times New Roman"/>
              </a:rPr>
              <a:t> </a:t>
            </a:r>
            <a:r>
              <a:rPr lang="en-US" altLang="ja-JP" i="1" dirty="0">
                <a:latin typeface="Times New Roman"/>
                <a:cs typeface="Times New Roman"/>
              </a:rPr>
              <a:t>n/r</a:t>
            </a:r>
            <a:r>
              <a:rPr lang="en-US" altLang="ja-JP" dirty="0">
                <a:latin typeface="Times New Roman"/>
                <a:cs typeface="Times New Roman"/>
              </a:rPr>
              <a:t>) =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>
                <a:latin typeface="Times New Roman"/>
                <a:cs typeface="Times New Roman"/>
              </a:rPr>
              <a:t>n</a:t>
            </a:r>
            <a:r>
              <a:rPr lang="en-US" altLang="ja-JP" dirty="0">
                <a:latin typeface="Times New Roman"/>
                <a:cs typeface="Times New Roman"/>
              </a:rPr>
              <a:t> log </a:t>
            </a:r>
            <a:r>
              <a:rPr lang="en-US" altLang="ja-JP" i="1" dirty="0" err="1">
                <a:latin typeface="Times New Roman"/>
                <a:cs typeface="Times New Roman"/>
              </a:rPr>
              <a:t>σ</a:t>
            </a:r>
            <a:r>
              <a:rPr lang="en-US" altLang="ja-JP" dirty="0">
                <a:latin typeface="Times New Roman"/>
                <a:cs typeface="Times New Roman"/>
              </a:rPr>
              <a:t>) </a:t>
            </a:r>
            <a:r>
              <a:rPr lang="en-US" altLang="ja-JP" dirty="0"/>
              <a:t>bits</a:t>
            </a:r>
          </a:p>
          <a:p>
            <a:pPr marL="0" indent="0">
              <a:buNone/>
              <a:defRPr/>
            </a:pPr>
            <a:endParaRPr lang="ja-JP" altLang="en-US" dirty="0" smtClean="0"/>
          </a:p>
          <a:p>
            <a:pPr>
              <a:defRPr/>
            </a:pPr>
            <a:r>
              <a:rPr lang="ja-JP" altLang="en-US" dirty="0" smtClean="0"/>
              <a:t>例</a:t>
            </a:r>
            <a:r>
              <a:rPr lang="ja-JP" altLang="en-US" dirty="0"/>
              <a:t>）</a:t>
            </a:r>
            <a:r>
              <a:rPr lang="en-US" altLang="ja-JP" dirty="0" smtClean="0"/>
              <a:t>a  b  b  a  a  a  a  b  b  </a:t>
            </a:r>
            <a:r>
              <a:rPr lang="en-US" altLang="ja-JP" dirty="0"/>
              <a:t>b </a:t>
            </a:r>
            <a:r>
              <a:rPr lang="en-US" altLang="ja-JP" dirty="0" smtClean="0"/>
              <a:t> a  c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   B         A          B         C</a:t>
            </a:r>
            <a:endParaRPr lang="en-US" altLang="ja-JP" dirty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ja-JP" altLang="en-US" dirty="0" smtClean="0"/>
          </a:p>
        </p:txBody>
      </p:sp>
      <p:sp>
        <p:nvSpPr>
          <p:cNvPr id="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Times New Roman"/>
                <a:cs typeface="Times New Roman"/>
              </a:rPr>
              <a:t>For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n</a:t>
            </a:r>
            <a:r>
              <a:rPr lang="en-US" altLang="ja-JP" dirty="0" smtClean="0">
                <a:latin typeface="Times New Roman"/>
                <a:cs typeface="Times New Roman"/>
              </a:rPr>
              <a:t> log </a:t>
            </a:r>
            <a:r>
              <a:rPr lang="en-US" altLang="ja-JP" i="1" dirty="0" err="1" smtClean="0">
                <a:latin typeface="Times New Roman"/>
                <a:cs typeface="Times New Roman"/>
              </a:rPr>
              <a:t>σ</a:t>
            </a:r>
            <a:r>
              <a:rPr lang="en-US" altLang="ja-JP" dirty="0" smtClean="0">
                <a:latin typeface="Times New Roman"/>
                <a:cs typeface="Times New Roman"/>
              </a:rPr>
              <a:t>) bits of space</a:t>
            </a:r>
            <a:endParaRPr lang="ja-JP" altLang="en-US" dirty="0" smtClean="0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5627382" y="4282582"/>
            <a:ext cx="3355004" cy="2108744"/>
            <a:chOff x="608796" y="4359080"/>
            <a:chExt cx="3355004" cy="2108744"/>
          </a:xfrm>
        </p:grpSpPr>
        <p:sp>
          <p:nvSpPr>
            <p:cNvPr id="12" name="円/楕円 11"/>
            <p:cNvSpPr/>
            <p:nvPr/>
          </p:nvSpPr>
          <p:spPr>
            <a:xfrm>
              <a:off x="1803129" y="4359080"/>
              <a:ext cx="312737" cy="312737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08796" y="5222422"/>
              <a:ext cx="312738" cy="312737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1799379" y="5089430"/>
              <a:ext cx="314325" cy="31273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3649475" y="5788503"/>
              <a:ext cx="314325" cy="312737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6" name="直線矢印コネクタ 15"/>
            <p:cNvCxnSpPr>
              <a:stCxn id="12" idx="4"/>
              <a:endCxn id="14" idx="0"/>
            </p:cNvCxnSpPr>
            <p:nvPr/>
          </p:nvCxnSpPr>
          <p:spPr>
            <a:xfrm flipH="1">
              <a:off x="1956542" y="4671817"/>
              <a:ext cx="2956" cy="417613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>
              <a:stCxn id="12" idx="5"/>
              <a:endCxn id="15" idx="1"/>
            </p:cNvCxnSpPr>
            <p:nvPr/>
          </p:nvCxnSpPr>
          <p:spPr>
            <a:xfrm>
              <a:off x="2070067" y="4626018"/>
              <a:ext cx="1625440" cy="1208284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>
              <a:stCxn id="12" idx="3"/>
              <a:endCxn id="13" idx="7"/>
            </p:cNvCxnSpPr>
            <p:nvPr/>
          </p:nvCxnSpPr>
          <p:spPr>
            <a:xfrm flipH="1">
              <a:off x="875735" y="4626018"/>
              <a:ext cx="973193" cy="642203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1263742" y="4471792"/>
              <a:ext cx="37702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dirty="0">
                  <a:latin typeface="+mn-lt"/>
                </a:rPr>
                <a:t>A</a:t>
              </a:r>
              <a:endParaRPr lang="ja-JP" altLang="en-US" sz="2000" dirty="0">
                <a:latin typeface="+mn-lt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667683" y="4639491"/>
              <a:ext cx="35573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dirty="0" smtClean="0">
                  <a:latin typeface="+mn-lt"/>
                </a:rPr>
                <a:t>B</a:t>
              </a:r>
              <a:endParaRPr lang="ja-JP" altLang="en-US" sz="2000" dirty="0">
                <a:latin typeface="+mn-lt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190207" y="4408135"/>
              <a:ext cx="369887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dirty="0">
                  <a:latin typeface="+mn-lt"/>
                </a:rPr>
                <a:t>C</a:t>
              </a:r>
              <a:endParaRPr lang="ja-JP" altLang="en-US" sz="2000" dirty="0">
                <a:latin typeface="+mn-lt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908503" y="4691285"/>
              <a:ext cx="35560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dirty="0">
                  <a:latin typeface="+mn-lt"/>
                </a:rPr>
                <a:t>B</a:t>
              </a:r>
              <a:endParaRPr lang="ja-JP" altLang="en-US" sz="2000" dirty="0">
                <a:latin typeface="+mn-lt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630354" y="5343268"/>
              <a:ext cx="37702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dirty="0">
                  <a:latin typeface="+mn-lt"/>
                </a:rPr>
                <a:t>A</a:t>
              </a:r>
              <a:endParaRPr lang="ja-JP" altLang="en-US" sz="2000" dirty="0">
                <a:latin typeface="+mn-lt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657626" y="5654559"/>
              <a:ext cx="35560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dirty="0">
                  <a:latin typeface="+mn-lt"/>
                </a:rPr>
                <a:t>B</a:t>
              </a:r>
              <a:endParaRPr lang="ja-JP" altLang="en-US" sz="2000" dirty="0">
                <a:latin typeface="+mn-lt"/>
              </a:endParaRPr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1797500" y="6155087"/>
              <a:ext cx="314325" cy="312737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6" name="直線矢印コネクタ 25"/>
            <p:cNvCxnSpPr>
              <a:stCxn id="14" idx="4"/>
              <a:endCxn id="25" idx="0"/>
            </p:cNvCxnSpPr>
            <p:nvPr/>
          </p:nvCxnSpPr>
          <p:spPr>
            <a:xfrm flipH="1">
              <a:off x="1954663" y="5402168"/>
              <a:ext cx="1879" cy="752919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2889873" y="4866515"/>
              <a:ext cx="37702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dirty="0">
                  <a:latin typeface="+mn-lt"/>
                </a:rPr>
                <a:t>A</a:t>
              </a:r>
              <a:endParaRPr lang="ja-JP" altLang="en-US" sz="2000" dirty="0">
                <a:latin typeface="+mn-lt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548589" y="4621734"/>
              <a:ext cx="35573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dirty="0">
                  <a:latin typeface="+mn-lt"/>
                </a:rPr>
                <a:t>B</a:t>
              </a:r>
              <a:endParaRPr lang="ja-JP" altLang="en-US" sz="2000" dirty="0">
                <a:latin typeface="+mn-lt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297734" y="5156606"/>
              <a:ext cx="35573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dirty="0">
                  <a:latin typeface="+mn-lt"/>
                </a:rPr>
                <a:t>B</a:t>
              </a:r>
              <a:endParaRPr lang="ja-JP" altLang="en-US" sz="2000" dirty="0">
                <a:latin typeface="+mn-lt"/>
              </a:endParaRPr>
            </a:p>
          </p:txBody>
        </p:sp>
      </p:grpSp>
      <p:grpSp>
        <p:nvGrpSpPr>
          <p:cNvPr id="39" name="図形グループ 38"/>
          <p:cNvGrpSpPr/>
          <p:nvPr/>
        </p:nvGrpSpPr>
        <p:grpSpPr>
          <a:xfrm>
            <a:off x="1453554" y="3305245"/>
            <a:ext cx="4773776" cy="459580"/>
            <a:chOff x="1453554" y="3441792"/>
            <a:chExt cx="4773776" cy="459580"/>
          </a:xfrm>
        </p:grpSpPr>
        <p:sp>
          <p:nvSpPr>
            <p:cNvPr id="40" name="正方形/長方形 39"/>
            <p:cNvSpPr/>
            <p:nvPr/>
          </p:nvSpPr>
          <p:spPr bwMode="auto">
            <a:xfrm>
              <a:off x="1453554" y="3457687"/>
              <a:ext cx="4773776" cy="443685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tlCol="0" anchor="ctr">
              <a:spAutoFit/>
            </a:bodyPr>
            <a:lstStyle/>
            <a:p>
              <a:pPr algn="l"/>
              <a:endParaRPr kumimoji="1" lang="ja-JP" altLang="en-US" b="1" i="1" dirty="0" smtClean="0">
                <a:solidFill>
                  <a:srgbClr val="FF6600"/>
                </a:solidFill>
                <a:latin typeface="Times New Roman" charset="0"/>
                <a:ea typeface="ＭＳ Ｐ明朝" charset="0"/>
                <a:cs typeface="ＭＳ Ｐ明朝" charset="0"/>
              </a:endParaRPr>
            </a:p>
          </p:txBody>
        </p:sp>
        <p:cxnSp>
          <p:nvCxnSpPr>
            <p:cNvPr id="41" name="直線コネクタ 40"/>
            <p:cNvCxnSpPr/>
            <p:nvPr/>
          </p:nvCxnSpPr>
          <p:spPr bwMode="auto">
            <a:xfrm>
              <a:off x="5003285" y="3442387"/>
              <a:ext cx="1" cy="4589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直線コネクタ 41"/>
            <p:cNvCxnSpPr/>
            <p:nvPr/>
          </p:nvCxnSpPr>
          <p:spPr bwMode="auto">
            <a:xfrm>
              <a:off x="3809236" y="3441794"/>
              <a:ext cx="1" cy="4589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直線コネクタ 42"/>
            <p:cNvCxnSpPr/>
            <p:nvPr/>
          </p:nvCxnSpPr>
          <p:spPr bwMode="auto">
            <a:xfrm>
              <a:off x="2631093" y="3441792"/>
              <a:ext cx="1" cy="4589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" name="図形グループ 43"/>
          <p:cNvGrpSpPr/>
          <p:nvPr/>
        </p:nvGrpSpPr>
        <p:grpSpPr>
          <a:xfrm>
            <a:off x="1453554" y="4017381"/>
            <a:ext cx="4773776" cy="459580"/>
            <a:chOff x="1453554" y="3441792"/>
            <a:chExt cx="4773776" cy="459580"/>
          </a:xfrm>
        </p:grpSpPr>
        <p:sp>
          <p:nvSpPr>
            <p:cNvPr id="45" name="正方形/長方形 44"/>
            <p:cNvSpPr/>
            <p:nvPr/>
          </p:nvSpPr>
          <p:spPr bwMode="auto">
            <a:xfrm>
              <a:off x="1453554" y="3457687"/>
              <a:ext cx="4773776" cy="443685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tlCol="0" anchor="ctr">
              <a:spAutoFit/>
            </a:bodyPr>
            <a:lstStyle/>
            <a:p>
              <a:pPr algn="l"/>
              <a:endParaRPr kumimoji="1" lang="ja-JP" altLang="en-US" b="1" i="1" dirty="0" smtClean="0">
                <a:solidFill>
                  <a:srgbClr val="FF6600"/>
                </a:solidFill>
                <a:latin typeface="Times New Roman" charset="0"/>
                <a:ea typeface="ＭＳ Ｐ明朝" charset="0"/>
                <a:cs typeface="ＭＳ Ｐ明朝" charset="0"/>
              </a:endParaRPr>
            </a:p>
          </p:txBody>
        </p:sp>
        <p:cxnSp>
          <p:nvCxnSpPr>
            <p:cNvPr id="46" name="直線コネクタ 45"/>
            <p:cNvCxnSpPr/>
            <p:nvPr/>
          </p:nvCxnSpPr>
          <p:spPr bwMode="auto">
            <a:xfrm>
              <a:off x="5003285" y="3442387"/>
              <a:ext cx="1" cy="4589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直線コネクタ 46"/>
            <p:cNvCxnSpPr/>
            <p:nvPr/>
          </p:nvCxnSpPr>
          <p:spPr bwMode="auto">
            <a:xfrm>
              <a:off x="3809236" y="3441794"/>
              <a:ext cx="1" cy="4589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直線コネクタ 47"/>
            <p:cNvCxnSpPr/>
            <p:nvPr/>
          </p:nvCxnSpPr>
          <p:spPr bwMode="auto">
            <a:xfrm>
              <a:off x="2631093" y="3441792"/>
              <a:ext cx="1" cy="4589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5148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construct another suffix </a:t>
            </a:r>
            <a:r>
              <a:rPr kumimoji="1" lang="en-US" altLang="ja-JP" dirty="0" err="1" smtClean="0"/>
              <a:t>trie</a:t>
            </a:r>
            <a:r>
              <a:rPr kumimoji="1" lang="en-US" altLang="ja-JP" dirty="0" smtClean="0"/>
              <a:t> that contains all suffix of the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r</a:t>
            </a:r>
            <a:r>
              <a:rPr kumimoji="1" lang="en-US" altLang="ja-JP" dirty="0" smtClean="0"/>
              <a:t> length.</a:t>
            </a:r>
          </a:p>
          <a:p>
            <a:pPr lvl="1"/>
            <a:r>
              <a:rPr lang="en-US" altLang="ja-JP" dirty="0" smtClean="0"/>
              <a:t>contains suffix  of </a:t>
            </a:r>
            <a:r>
              <a:rPr lang="da-DK" altLang="ja-JP" i="1" dirty="0">
                <a:latin typeface="Times New Roman"/>
                <a:cs typeface="Times New Roman"/>
              </a:rPr>
              <a:t>w</a:t>
            </a:r>
            <a:r>
              <a:rPr lang="da-DK" altLang="ja-JP" dirty="0">
                <a:latin typeface="Times New Roman"/>
                <a:cs typeface="Times New Roman"/>
              </a:rPr>
              <a:t>[</a:t>
            </a:r>
            <a:r>
              <a:rPr lang="da-DK" altLang="ja-JP" i="1" dirty="0">
                <a:latin typeface="Times New Roman"/>
                <a:cs typeface="Times New Roman"/>
              </a:rPr>
              <a:t>tr</a:t>
            </a:r>
            <a:r>
              <a:rPr lang="da-DK" altLang="ja-JP" dirty="0">
                <a:latin typeface="Times New Roman"/>
                <a:cs typeface="Times New Roman"/>
              </a:rPr>
              <a:t>+1..(</a:t>
            </a:r>
            <a:r>
              <a:rPr lang="da-DK" altLang="ja-JP" i="1" dirty="0">
                <a:latin typeface="Times New Roman"/>
                <a:cs typeface="Times New Roman"/>
              </a:rPr>
              <a:t>t</a:t>
            </a:r>
            <a:r>
              <a:rPr lang="da-DK" altLang="ja-JP" dirty="0">
                <a:latin typeface="Times New Roman"/>
                <a:cs typeface="Times New Roman"/>
              </a:rPr>
              <a:t>+2)</a:t>
            </a:r>
            <a:r>
              <a:rPr lang="da-DK" altLang="ja-JP" i="1" dirty="0">
                <a:latin typeface="Times New Roman"/>
                <a:cs typeface="Times New Roman"/>
              </a:rPr>
              <a:t>r</a:t>
            </a:r>
            <a:r>
              <a:rPr lang="da-DK" altLang="ja-JP" dirty="0" smtClean="0">
                <a:latin typeface="Times New Roman"/>
                <a:cs typeface="Times New Roman"/>
              </a:rPr>
              <a:t>]</a:t>
            </a:r>
            <a:r>
              <a:rPr lang="da-DK" altLang="ja-JP" baseline="30000" dirty="0">
                <a:latin typeface="Times New Roman"/>
                <a:cs typeface="Times New Roman"/>
              </a:rPr>
              <a:t>R</a:t>
            </a:r>
            <a:r>
              <a:rPr lang="da-DK" altLang="ja-JP" dirty="0" smtClean="0">
                <a:latin typeface="Times New Roman"/>
                <a:cs typeface="Times New Roman"/>
              </a:rPr>
              <a:t> </a:t>
            </a:r>
            <a:r>
              <a:rPr lang="da-DK" altLang="ja-JP" dirty="0">
                <a:latin typeface="Times New Roman"/>
                <a:cs typeface="Times New Roman"/>
              </a:rPr>
              <a:t>| 1 ≤ t ≤ (k−</a:t>
            </a:r>
            <a:r>
              <a:rPr lang="da-DK" altLang="ja-JP" dirty="0" smtClean="0">
                <a:latin typeface="Times New Roman"/>
                <a:cs typeface="Times New Roman"/>
              </a:rPr>
              <a:t>2) </a:t>
            </a:r>
            <a:r>
              <a:rPr lang="da-DK" altLang="ja-JP" dirty="0" err="1" smtClean="0"/>
              <a:t>when</a:t>
            </a:r>
            <a:r>
              <a:rPr lang="da-DK" altLang="ja-JP" dirty="0" smtClean="0"/>
              <a:t> </a:t>
            </a:r>
            <a:r>
              <a:rPr lang="da-DK" altLang="ja-JP" dirty="0" err="1" smtClean="0"/>
              <a:t>get</a:t>
            </a:r>
            <a:r>
              <a:rPr lang="da-DK" altLang="ja-JP" dirty="0" smtClean="0"/>
              <a:t> </a:t>
            </a:r>
            <a:r>
              <a:rPr lang="da-DK" altLang="ja-JP" i="1" dirty="0" err="1" smtClean="0">
                <a:latin typeface="Times New Roman"/>
                <a:cs typeface="Times New Roman"/>
              </a:rPr>
              <a:t>k</a:t>
            </a:r>
            <a:r>
              <a:rPr lang="da-DK" altLang="ja-JP" dirty="0" err="1" smtClean="0"/>
              <a:t>th</a:t>
            </a:r>
            <a:r>
              <a:rPr lang="da-DK" altLang="ja-JP" dirty="0" smtClean="0"/>
              <a:t> </a:t>
            </a:r>
            <a:r>
              <a:rPr lang="da-DK" altLang="ja-JP" dirty="0" err="1" smtClean="0"/>
              <a:t>block</a:t>
            </a:r>
            <a:endParaRPr lang="da-DK" altLang="ja-JP" dirty="0" smtClean="0"/>
          </a:p>
          <a:p>
            <a:pPr lvl="1"/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case |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f</a:t>
            </a:r>
            <a:r>
              <a:rPr kumimoji="1" lang="en-US" altLang="ja-JP" i="1" baseline="-25000" dirty="0" smtClean="0">
                <a:latin typeface="Times New Roman"/>
                <a:cs typeface="Times New Roman"/>
              </a:rPr>
              <a:t>i </a:t>
            </a:r>
            <a:r>
              <a:rPr kumimoji="1" lang="en-US" altLang="ja-JP" dirty="0" smtClean="0"/>
              <a:t>| </a:t>
            </a:r>
            <a:r>
              <a:rPr kumimoji="1" lang="ja-JP" altLang="en-US" dirty="0" smtClean="0"/>
              <a:t>＜</a:t>
            </a:r>
            <a:r>
              <a:rPr kumimoji="1" lang="en-US" altLang="ja-JP" dirty="0" smtClean="0"/>
              <a:t>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r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770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case | </a:t>
            </a:r>
            <a:r>
              <a:rPr lang="en-US" altLang="ja-JP" i="1" dirty="0">
                <a:latin typeface="Times New Roman"/>
                <a:cs typeface="Times New Roman"/>
              </a:rPr>
              <a:t>f</a:t>
            </a:r>
            <a:r>
              <a:rPr lang="en-US" altLang="ja-JP" i="1" baseline="-25000" dirty="0">
                <a:latin typeface="Times New Roman"/>
                <a:cs typeface="Times New Roman"/>
              </a:rPr>
              <a:t>i </a:t>
            </a:r>
            <a:r>
              <a:rPr lang="en-US" altLang="ja-JP" dirty="0"/>
              <a:t>| </a:t>
            </a:r>
            <a:r>
              <a:rPr lang="en-US" altLang="ja-JP" dirty="0" smtClean="0"/>
              <a:t>≧ </a:t>
            </a:r>
            <a:r>
              <a:rPr lang="en-US" altLang="ja-JP" i="1" dirty="0">
                <a:latin typeface="Times New Roman"/>
                <a:cs typeface="Times New Roman"/>
              </a:rPr>
              <a:t>r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4554" y="1666600"/>
            <a:ext cx="8229600" cy="4845580"/>
          </a:xfrm>
        </p:spPr>
        <p:txBody>
          <a:bodyPr/>
          <a:lstStyle/>
          <a:p>
            <a:r>
              <a:rPr lang="ja-JP" altLang="en-US" dirty="0" smtClean="0"/>
              <a:t>項の参照位置の始まりがブロックの切れ目とは限らない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4914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項の参照位置の始まりがブロックの切れ目とは限らない</a:t>
            </a:r>
            <a:endParaRPr lang="en-US" altLang="ja-JP" dirty="0"/>
          </a:p>
          <a:p>
            <a:r>
              <a:rPr lang="ja-JP" altLang="en-US" dirty="0" smtClean="0"/>
              <a:t>大丈夫な例）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ブロック</a:t>
            </a:r>
            <a:r>
              <a:rPr lang="en-US" altLang="en-US" dirty="0" smtClean="0"/>
              <a:t>単位で処理するときの難しさ</a:t>
            </a:r>
            <a:endParaRPr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4150446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38115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24573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027549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892129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 bwMode="auto">
          <a:xfrm>
            <a:off x="1514754" y="2555016"/>
            <a:ext cx="5156292" cy="4680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4375824" y="2553071"/>
            <a:ext cx="1440000" cy="468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i</a:t>
            </a:r>
            <a:endParaRPr kumimoji="1" lang="ja-JP" altLang="en-US" b="1" i="1" baseline="-25000" dirty="0" smtClean="0">
              <a:solidFill>
                <a:srgbClr val="0000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 bwMode="auto">
          <a:xfrm flipH="1">
            <a:off x="2710446" y="2684286"/>
            <a:ext cx="1440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正方形/長方形 10"/>
          <p:cNvSpPr/>
          <p:nvPr/>
        </p:nvSpPr>
        <p:spPr>
          <a:xfrm>
            <a:off x="3722021" y="2638529"/>
            <a:ext cx="49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err="1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lang="en-US" altLang="ja-JP" b="1" i="1" baseline="-25000" dirty="0" err="1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i</a:t>
            </a:r>
            <a:r>
              <a:rPr lang="en-US" altLang="ja-JP" b="1" i="1" baseline="30000" dirty="0" err="1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R</a:t>
            </a:r>
            <a:endParaRPr lang="ja-JP" altLang="en-US" b="1" i="1" baseline="30000" dirty="0">
              <a:solidFill>
                <a:srgbClr val="0000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3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項の参照位置の始まりがブロックの切れ目とは限らない</a:t>
            </a:r>
            <a:endParaRPr lang="en-US" altLang="ja-JP" dirty="0"/>
          </a:p>
          <a:p>
            <a:r>
              <a:rPr lang="ja-JP" altLang="en-US" dirty="0" smtClean="0"/>
              <a:t>大丈夫じゃない例）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ブロック</a:t>
            </a:r>
            <a:r>
              <a:rPr lang="en-US" altLang="en-US" dirty="0" smtClean="0"/>
              <a:t>単位で処理するときの難しさ</a:t>
            </a:r>
            <a:endParaRPr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4150446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38115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24573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027549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892129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 bwMode="auto">
          <a:xfrm>
            <a:off x="1514754" y="2555016"/>
            <a:ext cx="5156292" cy="4680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4375824" y="2553071"/>
            <a:ext cx="1440000" cy="468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i</a:t>
            </a:r>
            <a:endParaRPr kumimoji="1" lang="ja-JP" altLang="en-US" b="1" i="1" baseline="-25000" dirty="0" smtClean="0">
              <a:solidFill>
                <a:srgbClr val="0000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 bwMode="auto">
          <a:xfrm flipH="1">
            <a:off x="2369071" y="2684286"/>
            <a:ext cx="1440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正方形/長方形 19"/>
          <p:cNvSpPr/>
          <p:nvPr/>
        </p:nvSpPr>
        <p:spPr>
          <a:xfrm>
            <a:off x="3380646" y="2638529"/>
            <a:ext cx="49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err="1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lang="en-US" altLang="ja-JP" b="1" i="1" baseline="-25000" dirty="0" err="1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i</a:t>
            </a:r>
            <a:r>
              <a:rPr lang="en-US" altLang="ja-JP" b="1" i="1" baseline="30000" dirty="0" err="1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R</a:t>
            </a:r>
            <a:endParaRPr lang="ja-JP" altLang="en-US" b="1" i="1" baseline="30000" dirty="0">
              <a:solidFill>
                <a:srgbClr val="0000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8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項の開始位置が，ブロックの開始位置とは限らない</a:t>
            </a:r>
            <a:endParaRPr lang="en-US" altLang="ja-JP" dirty="0" smtClean="0"/>
          </a:p>
          <a:p>
            <a:r>
              <a:rPr lang="ja-JP" altLang="en-US" dirty="0" smtClean="0"/>
              <a:t>大丈夫じゃない例）</a:t>
            </a:r>
            <a:endParaRPr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ブロックを新たに置き直して見つける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ブロック</a:t>
            </a:r>
            <a:r>
              <a:rPr lang="en-US" altLang="en-US" dirty="0" smtClean="0"/>
              <a:t>単位で処理するときの難しさ</a:t>
            </a:r>
            <a:endParaRPr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4150446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38115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24573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027549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892129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 bwMode="auto">
          <a:xfrm>
            <a:off x="1514754" y="2555016"/>
            <a:ext cx="5156292" cy="4680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4375824" y="2553071"/>
            <a:ext cx="1440000" cy="468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i</a:t>
            </a:r>
            <a:endParaRPr kumimoji="1" lang="ja-JP" altLang="en-US" b="1" i="1" baseline="-25000" dirty="0" smtClean="0">
              <a:solidFill>
                <a:srgbClr val="0000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 bwMode="auto">
          <a:xfrm flipH="1">
            <a:off x="2369071" y="2684286"/>
            <a:ext cx="1440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正方形/長方形 19"/>
          <p:cNvSpPr/>
          <p:nvPr/>
        </p:nvSpPr>
        <p:spPr>
          <a:xfrm>
            <a:off x="3380646" y="2638529"/>
            <a:ext cx="49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err="1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lang="en-US" altLang="ja-JP" b="1" i="1" baseline="-25000" dirty="0" err="1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i</a:t>
            </a:r>
            <a:r>
              <a:rPr lang="en-US" altLang="ja-JP" b="1" i="1" baseline="30000" dirty="0" err="1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R</a:t>
            </a:r>
            <a:endParaRPr lang="ja-JP" altLang="en-US" b="1" i="1" baseline="30000" dirty="0">
              <a:solidFill>
                <a:srgbClr val="0000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5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項の開始位置が，ブロックの開始位置とは限らない</a:t>
            </a:r>
            <a:endParaRPr lang="en-US" altLang="ja-JP" dirty="0" smtClean="0"/>
          </a:p>
          <a:p>
            <a:r>
              <a:rPr lang="ja-JP" altLang="en-US" dirty="0" smtClean="0"/>
              <a:t>例）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ブロックを新たに置き直して見つける</a:t>
            </a:r>
            <a:endParaRPr lang="en-US" altLang="ja-JP" dirty="0" smtClean="0"/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ブロック</a:t>
            </a:r>
            <a:r>
              <a:rPr lang="en-US" altLang="en-US" dirty="0" smtClean="0"/>
              <a:t>単位で処理するときの難しさ</a:t>
            </a:r>
            <a:endParaRPr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4150446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38115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24573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027549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892129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 bwMode="auto">
          <a:xfrm>
            <a:off x="1514754" y="2555016"/>
            <a:ext cx="5156292" cy="4680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2187971" y="2553667"/>
            <a:ext cx="1652461" cy="4680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latin typeface="Times New Roman" charset="0"/>
                <a:ea typeface="ＭＳ Ｐ明朝" charset="0"/>
                <a:cs typeface="ＭＳ Ｐ明朝" charset="0"/>
              </a:rPr>
              <a:t>i-1</a:t>
            </a:r>
            <a:endParaRPr kumimoji="1" lang="ja-JP" altLang="en-US" b="1" i="1" baseline="-25000" dirty="0" smtClean="0"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3839826" y="2553071"/>
            <a:ext cx="1440000" cy="468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i</a:t>
            </a:r>
            <a:endParaRPr kumimoji="1" lang="ja-JP" altLang="en-US" b="1" i="1" baseline="-25000" dirty="0" smtClean="0">
              <a:solidFill>
                <a:srgbClr val="0000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2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494554" y="5395712"/>
            <a:ext cx="6085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Ex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）</a:t>
            </a:r>
            <a:r>
              <a:rPr lang="en-US" altLang="ja-JP" sz="2400" i="1" dirty="0" smtClean="0">
                <a:latin typeface="Times New Roman"/>
                <a:ea typeface="HG丸ｺﾞｼｯｸM-PRO"/>
                <a:cs typeface="Times New Roman"/>
              </a:rPr>
              <a:t>w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=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b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  a  </a:t>
            </a:r>
            <a:r>
              <a:rPr lang="en-US" altLang="ja-JP" sz="2400" dirty="0">
                <a:latin typeface="HG丸ｺﾞｼｯｸM-PRO"/>
                <a:ea typeface="HG丸ｺﾞｼｯｸM-PRO"/>
                <a:cs typeface="HG丸ｺﾞｼｯｸM-PRO"/>
              </a:rPr>
              <a:t>a  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b  b  b  a  c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  <a:latin typeface="Arial"/>
              </a:rPr>
              <a:t>LZ factorization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without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self-references</a:t>
            </a:r>
            <a:endParaRPr kumimoji="1" lang="ja-JP" altLang="en-US" dirty="0">
              <a:latin typeface="+mn-lt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211281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540173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1783724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endParaRPr lang="en-US" altLang="ja-JP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2163614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endParaRPr lang="en-US" altLang="ja-JP" sz="2800" dirty="0"/>
          </a:p>
        </p:txBody>
      </p:sp>
      <p:cxnSp>
        <p:nvCxnSpPr>
          <p:cNvPr id="12" name="直線矢印コネクタ 11"/>
          <p:cNvCxnSpPr/>
          <p:nvPr/>
        </p:nvCxnSpPr>
        <p:spPr bwMode="auto">
          <a:xfrm>
            <a:off x="3813263" y="5939219"/>
            <a:ext cx="67936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コネクタ 12"/>
          <p:cNvCxnSpPr/>
          <p:nvPr/>
        </p:nvCxnSpPr>
        <p:spPr>
          <a:xfrm>
            <a:off x="2923206" y="548560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2549836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3</a:t>
            </a:r>
            <a:endParaRPr lang="en-US" altLang="ja-JP" sz="28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767010" y="732255"/>
            <a:ext cx="3007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[</a:t>
            </a:r>
            <a:r>
              <a:rPr lang="en-US" altLang="ja-JP" sz="2400" kern="0" dirty="0" err="1" smtClean="0">
                <a:solidFill>
                  <a:srgbClr val="000000"/>
                </a:solidFill>
                <a:ea typeface="HG丸ｺﾞｼｯｸM-PRO"/>
                <a:cs typeface="Times New Roman"/>
              </a:rPr>
              <a:t>Ziv</a:t>
            </a:r>
            <a:r>
              <a:rPr lang="en-US" altLang="ja-JP" sz="2400" kern="0" dirty="0" smtClean="0">
                <a:solidFill>
                  <a:srgbClr val="000000"/>
                </a:solidFill>
                <a:ea typeface="HG丸ｺﾞｼｯｸM-PRO"/>
                <a:cs typeface="Times New Roman"/>
              </a:rPr>
              <a:t> &amp; Lempel, </a:t>
            </a:r>
            <a:r>
              <a:rPr lang="en-US" altLang="ja-JP" sz="2400" kern="0" dirty="0">
                <a:solidFill>
                  <a:srgbClr val="000000"/>
                </a:solidFill>
                <a:ea typeface="HG丸ｺﾞｼｯｸM-PRO"/>
                <a:cs typeface="Times New Roman"/>
              </a:rPr>
              <a:t>1977]</a:t>
            </a:r>
            <a:endParaRPr lang="ja-JP" altLang="en-US" dirty="0"/>
          </a:p>
        </p:txBody>
      </p:sp>
      <p:sp>
        <p:nvSpPr>
          <p:cNvPr id="20" name="コンテンツ プレースホルダー 1"/>
          <p:cNvSpPr txBox="1">
            <a:spLocks/>
          </p:cNvSpPr>
          <p:nvPr/>
        </p:nvSpPr>
        <p:spPr bwMode="auto">
          <a:xfrm>
            <a:off x="494554" y="1666600"/>
            <a:ext cx="7997957" cy="290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>
                <a:latin typeface="+mn-lt"/>
              </a:rPr>
              <a:t>LZ factorization </a:t>
            </a:r>
            <a:r>
              <a:rPr lang="en-US" altLang="ja-JP" sz="2800" kern="0" dirty="0">
                <a:solidFill>
                  <a:srgbClr val="000000"/>
                </a:solidFill>
                <a:latin typeface="Arial"/>
              </a:rPr>
              <a:t>without self-references </a:t>
            </a:r>
            <a:r>
              <a:rPr lang="en-US" altLang="ja-JP" sz="2800" dirty="0" smtClean="0">
                <a:latin typeface="+mn-lt"/>
              </a:rPr>
              <a:t>of string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+mn-lt"/>
              </a:rPr>
              <a:t> of length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800" dirty="0" smtClean="0">
                <a:latin typeface="+mn-lt"/>
              </a:rPr>
              <a:t> is a factorization</a:t>
            </a:r>
            <a:r>
              <a:rPr lang="en-US" altLang="ja-JP" sz="2800" i="1" dirty="0" smtClean="0">
                <a:latin typeface="+mn-lt"/>
                <a:cs typeface="Times New Roman"/>
              </a:rPr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,s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,...,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m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dirty="0" smtClean="0">
                <a:latin typeface="+mn-lt"/>
              </a:rPr>
              <a:t>such that</a:t>
            </a:r>
          </a:p>
          <a:p>
            <a:r>
              <a:rPr lang="en-US" altLang="ja-JP" sz="2800" dirty="0" smtClean="0"/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 = 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m</a:t>
            </a:r>
            <a:endParaRPr lang="en-US" altLang="ja-JP" sz="2800" i="1" baseline="-25000" dirty="0" smtClean="0">
              <a:latin typeface="Times New Roman"/>
              <a:cs typeface="Times New Roman"/>
            </a:endParaRPr>
          </a:p>
          <a:p>
            <a:r>
              <a:rPr lang="en-US" altLang="ja-JP" sz="2800" i="1" baseline="-25000" dirty="0" smtClean="0"/>
              <a:t>  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is the longest non-empty prefix of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Times New Roman"/>
                <a:cs typeface="Times New Roman"/>
              </a:rPr>
              <a:t>[|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−1</a:t>
            </a:r>
            <a:r>
              <a:rPr lang="en-US" altLang="ja-JP" sz="2800" dirty="0" smtClean="0">
                <a:latin typeface="Times New Roman"/>
                <a:cs typeface="Times New Roman"/>
              </a:rPr>
              <a:t>|+1..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800" dirty="0" smtClean="0">
                <a:latin typeface="Times New Roman"/>
                <a:cs typeface="Times New Roman"/>
              </a:rPr>
              <a:t>]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that is also a substring of</a:t>
            </a:r>
            <a:br>
              <a:rPr lang="en-US" altLang="ja-JP" sz="2800" dirty="0" smtClean="0">
                <a:latin typeface="+mn-lt"/>
              </a:rPr>
            </a:b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 smtClean="0">
                <a:latin typeface="Times New Roman"/>
                <a:cs typeface="Times New Roman"/>
              </a:rPr>
              <a:t>[1.. |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 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−1</a:t>
            </a:r>
            <a:r>
              <a:rPr lang="en-US" altLang="ja-JP" sz="2800" dirty="0" smtClean="0">
                <a:latin typeface="Times New Roman"/>
                <a:cs typeface="Times New Roman"/>
              </a:rPr>
              <a:t>|]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n-lt"/>
              </a:rPr>
              <a:t>if such exists</a:t>
            </a:r>
          </a:p>
          <a:p>
            <a:r>
              <a:rPr lang="en-US" altLang="ja-JP" sz="2800" dirty="0" smtClean="0"/>
              <a:t> 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altLang="ja-JP" sz="2800" dirty="0" smtClean="0">
                <a:latin typeface="Times New Roman"/>
                <a:cs typeface="Times New Roman"/>
              </a:rPr>
              <a:t> =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800" dirty="0">
                <a:latin typeface="Times New Roman"/>
                <a:cs typeface="Times New Roman"/>
              </a:rPr>
              <a:t>[</a:t>
            </a:r>
            <a:r>
              <a:rPr lang="en-US" altLang="ja-JP" sz="2800" dirty="0" smtClean="0">
                <a:latin typeface="Times New Roman"/>
                <a:cs typeface="Times New Roman"/>
              </a:rPr>
              <a:t>|</a:t>
            </a:r>
            <a:r>
              <a:rPr lang="en-US" altLang="ja-JP" sz="2800" i="1" dirty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800" dirty="0" smtClean="0">
                <a:latin typeface="Times New Roman"/>
                <a:cs typeface="Times New Roman"/>
              </a:rPr>
              <a:t>…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−1</a:t>
            </a:r>
            <a:r>
              <a:rPr lang="en-US" altLang="ja-JP" sz="2800" dirty="0">
                <a:latin typeface="Times New Roman"/>
                <a:cs typeface="Times New Roman"/>
              </a:rPr>
              <a:t>|+1] </a:t>
            </a:r>
            <a:r>
              <a:rPr lang="en-US" altLang="ja-JP" sz="2800" dirty="0" smtClean="0">
                <a:latin typeface="+mn-lt"/>
              </a:rPr>
              <a:t>otherwise</a:t>
            </a:r>
            <a:endParaRPr lang="en-US" altLang="ja-JP" sz="2800" dirty="0" smtClean="0"/>
          </a:p>
        </p:txBody>
      </p:sp>
      <p:cxnSp>
        <p:nvCxnSpPr>
          <p:cNvPr id="18" name="直線矢印コネクタ 17"/>
          <p:cNvCxnSpPr/>
          <p:nvPr/>
        </p:nvCxnSpPr>
        <p:spPr bwMode="auto">
          <a:xfrm>
            <a:off x="2923206" y="5939219"/>
            <a:ext cx="7188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A736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コネクタ 14"/>
          <p:cNvCxnSpPr/>
          <p:nvPr/>
        </p:nvCxnSpPr>
        <p:spPr>
          <a:xfrm>
            <a:off x="3336265" y="5488623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2923206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4</a:t>
            </a:r>
            <a:endParaRPr lang="en-US" altLang="ja-JP" sz="2800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3729403" y="548560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3324285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5</a:t>
            </a:r>
            <a:endParaRPr lang="en-US" altLang="ja-JP" sz="2800" dirty="0"/>
          </a:p>
        </p:txBody>
      </p:sp>
      <p:cxnSp>
        <p:nvCxnSpPr>
          <p:cNvPr id="23" name="直線コネクタ 22"/>
          <p:cNvCxnSpPr/>
          <p:nvPr/>
        </p:nvCxnSpPr>
        <p:spPr>
          <a:xfrm>
            <a:off x="4492630" y="5485601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3909103" y="4962381"/>
            <a:ext cx="48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Times New Roman"/>
                <a:cs typeface="Times New Roman"/>
              </a:rPr>
              <a:t>s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6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551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項の開始位置が，ブロックの開始位置とは限らない</a:t>
            </a:r>
            <a:endParaRPr lang="en-US" altLang="ja-JP" dirty="0" smtClean="0"/>
          </a:p>
          <a:p>
            <a:r>
              <a:rPr lang="ja-JP" altLang="en-US" dirty="0" smtClean="0"/>
              <a:t>例）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ブロックを新たに置き直して見つける</a:t>
            </a:r>
            <a:endParaRPr lang="en-US" altLang="ja-JP" dirty="0" smtClean="0"/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ブロック</a:t>
            </a:r>
            <a:r>
              <a:rPr lang="en-US" altLang="en-US" dirty="0" smtClean="0"/>
              <a:t>単位で処理するときの難しさ</a:t>
            </a:r>
            <a:endParaRPr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4461104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691815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556395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338207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202787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 bwMode="auto">
          <a:xfrm>
            <a:off x="1514754" y="2555016"/>
            <a:ext cx="5156292" cy="4680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2187971" y="2553667"/>
            <a:ext cx="1652461" cy="4680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latin typeface="Times New Roman" charset="0"/>
                <a:ea typeface="ＭＳ Ｐ明朝" charset="0"/>
                <a:cs typeface="ＭＳ Ｐ明朝" charset="0"/>
              </a:rPr>
              <a:t>i-1</a:t>
            </a:r>
            <a:endParaRPr kumimoji="1" lang="ja-JP" altLang="en-US" b="1" i="1" baseline="-25000" dirty="0" smtClean="0"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3839826" y="2553071"/>
            <a:ext cx="1440000" cy="468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i</a:t>
            </a:r>
            <a:endParaRPr kumimoji="1" lang="ja-JP" altLang="en-US" b="1" i="1" baseline="-25000" dirty="0" smtClean="0">
              <a:solidFill>
                <a:srgbClr val="0000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177747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56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項の開始位置が，ブロックの開始位置とは限らない</a:t>
            </a:r>
            <a:endParaRPr lang="en-US" altLang="ja-JP" dirty="0" smtClean="0"/>
          </a:p>
          <a:p>
            <a:r>
              <a:rPr lang="ja-JP" altLang="en-US" dirty="0" smtClean="0"/>
              <a:t>例）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ブロックを新たに置き直して見つける</a:t>
            </a:r>
            <a:endParaRPr lang="en-US" altLang="ja-JP" dirty="0" smtClean="0"/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ブロック</a:t>
            </a:r>
            <a:r>
              <a:rPr lang="en-US" altLang="en-US" dirty="0" smtClean="0"/>
              <a:t>単位で処理するときの難しさ</a:t>
            </a:r>
            <a:endParaRPr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4744356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97506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83964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621459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467764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 bwMode="auto">
          <a:xfrm>
            <a:off x="1514754" y="2555016"/>
            <a:ext cx="5156292" cy="4680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2187971" y="2553667"/>
            <a:ext cx="1652461" cy="4680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latin typeface="Times New Roman" charset="0"/>
                <a:ea typeface="ＭＳ Ｐ明朝" charset="0"/>
                <a:cs typeface="ＭＳ Ｐ明朝" charset="0"/>
              </a:rPr>
              <a:t>i-1</a:t>
            </a:r>
            <a:endParaRPr kumimoji="1" lang="ja-JP" altLang="en-US" b="1" i="1" baseline="-25000" dirty="0" smtClean="0"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3839826" y="2553071"/>
            <a:ext cx="1440000" cy="468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i</a:t>
            </a:r>
            <a:endParaRPr kumimoji="1" lang="ja-JP" altLang="en-US" b="1" i="1" baseline="-25000" dirty="0" smtClean="0">
              <a:solidFill>
                <a:srgbClr val="0000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2060729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60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項の開始位置が，ブロックの開始位置とは限らない</a:t>
            </a:r>
            <a:endParaRPr lang="en-US" altLang="ja-JP" dirty="0" smtClean="0"/>
          </a:p>
          <a:p>
            <a:r>
              <a:rPr lang="ja-JP" altLang="en-US" dirty="0" smtClean="0"/>
              <a:t>例）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ブロックを新たに置き直して見つける</a:t>
            </a:r>
            <a:endParaRPr lang="en-US" altLang="ja-JP" dirty="0" smtClean="0"/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ブロック</a:t>
            </a:r>
            <a:r>
              <a:rPr lang="en-US" altLang="en-US" dirty="0" smtClean="0"/>
              <a:t>単位で処理するときの難しさ</a:t>
            </a:r>
            <a:endParaRPr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4744356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97506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83964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621459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467764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 bwMode="auto">
          <a:xfrm>
            <a:off x="1514754" y="2555016"/>
            <a:ext cx="5156292" cy="4680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2187971" y="2553667"/>
            <a:ext cx="1652461" cy="4680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latin typeface="Times New Roman" charset="0"/>
                <a:ea typeface="ＭＳ Ｐ明朝" charset="0"/>
                <a:cs typeface="ＭＳ Ｐ明朝" charset="0"/>
              </a:rPr>
              <a:t>i-1</a:t>
            </a:r>
            <a:endParaRPr kumimoji="1" lang="ja-JP" altLang="en-US" b="1" i="1" baseline="-25000" dirty="0" smtClean="0"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3839826" y="2553071"/>
            <a:ext cx="1440000" cy="468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i</a:t>
            </a:r>
            <a:endParaRPr kumimoji="1" lang="ja-JP" altLang="en-US" b="1" i="1" baseline="-25000" dirty="0" smtClean="0">
              <a:solidFill>
                <a:srgbClr val="0000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2060729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円形吹き出し 1"/>
          <p:cNvSpPr/>
          <p:nvPr/>
        </p:nvSpPr>
        <p:spPr bwMode="auto">
          <a:xfrm>
            <a:off x="4025571" y="3873371"/>
            <a:ext cx="3254476" cy="735747"/>
          </a:xfrm>
          <a:prstGeom prst="wedgeEllipseCallout">
            <a:avLst>
              <a:gd name="adj1" fmla="val -51146"/>
              <a:gd name="adj2" fmla="val -143326"/>
            </a:avLst>
          </a:prstGeom>
          <a:solidFill>
            <a:schemeClr val="bg1"/>
          </a:solidFill>
          <a:ln w="38100">
            <a:solidFill>
              <a:srgbClr val="FD64FF"/>
            </a:solidFill>
            <a:miter lim="800000"/>
            <a:headEnd/>
            <a:tailEnd/>
          </a:ln>
          <a:effectLst/>
          <a:extLst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6600"/>
                </a:solidFill>
                <a:latin typeface="Times New Roman" charset="0"/>
                <a:ea typeface="ＭＳ Ｐ明朝" charset="0"/>
                <a:cs typeface="ＭＳ Ｐ明朝" charset="0"/>
              </a:rPr>
              <a:t>発見！</a:t>
            </a:r>
          </a:p>
        </p:txBody>
      </p:sp>
    </p:spTree>
    <p:extLst>
      <p:ext uri="{BB962C8B-B14F-4D97-AF65-F5344CB8AC3E}">
        <p14:creationId xmlns:p14="http://schemas.microsoft.com/office/powerpoint/2010/main" val="237822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項の開始位置が，ブロックの開始位置とは限らない</a:t>
            </a:r>
            <a:endParaRPr lang="en-US" altLang="ja-JP" dirty="0" smtClean="0"/>
          </a:p>
          <a:p>
            <a:r>
              <a:rPr lang="ja-JP" altLang="en-US" dirty="0" smtClean="0"/>
              <a:t>例）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ブロックを新たに置き直して見つける</a:t>
            </a:r>
            <a:endParaRPr lang="en-US" altLang="ja-JP" dirty="0" smtClean="0"/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ブロック</a:t>
            </a:r>
            <a:r>
              <a:rPr lang="en-US" altLang="en-US" dirty="0" smtClean="0"/>
              <a:t>単位で処理するときの難しさ</a:t>
            </a:r>
            <a:endParaRPr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4744356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97506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83964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621459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467764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 bwMode="auto">
          <a:xfrm>
            <a:off x="1514754" y="2555016"/>
            <a:ext cx="5156292" cy="4680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2187971" y="2553667"/>
            <a:ext cx="1652461" cy="4680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latin typeface="Times New Roman" charset="0"/>
                <a:ea typeface="ＭＳ Ｐ明朝" charset="0"/>
                <a:cs typeface="ＭＳ Ｐ明朝" charset="0"/>
              </a:rPr>
              <a:t>i-1</a:t>
            </a:r>
            <a:endParaRPr kumimoji="1" lang="ja-JP" altLang="en-US" b="1" i="1" baseline="-25000" dirty="0" smtClean="0"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3839826" y="2553071"/>
            <a:ext cx="1440000" cy="468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i</a:t>
            </a:r>
            <a:endParaRPr kumimoji="1" lang="ja-JP" altLang="en-US" b="1" i="1" baseline="-25000" dirty="0" smtClean="0">
              <a:solidFill>
                <a:srgbClr val="0000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2060729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円形吹き出し 1"/>
          <p:cNvSpPr/>
          <p:nvPr/>
        </p:nvSpPr>
        <p:spPr bwMode="auto">
          <a:xfrm>
            <a:off x="4025571" y="3873371"/>
            <a:ext cx="3254476" cy="735747"/>
          </a:xfrm>
          <a:prstGeom prst="wedgeEllipseCallout">
            <a:avLst>
              <a:gd name="adj1" fmla="val -51146"/>
              <a:gd name="adj2" fmla="val -143326"/>
            </a:avLst>
          </a:prstGeom>
          <a:solidFill>
            <a:schemeClr val="bg1"/>
          </a:solidFill>
          <a:ln w="38100">
            <a:solidFill>
              <a:srgbClr val="FD64FF"/>
            </a:solidFill>
            <a:miter lim="800000"/>
            <a:headEnd/>
            <a:tailEnd/>
          </a:ln>
          <a:effectLst/>
          <a:extLst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6600"/>
                </a:solidFill>
                <a:latin typeface="Times New Roman" charset="0"/>
                <a:ea typeface="ＭＳ Ｐ明朝" charset="0"/>
                <a:cs typeface="ＭＳ Ｐ明朝" charset="0"/>
              </a:rPr>
              <a:t>発見！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439455" y="5182163"/>
            <a:ext cx="50945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/>
                <a:cs typeface="Times New Roman"/>
              </a:rPr>
              <a:t>O</a:t>
            </a:r>
            <a:r>
              <a:rPr lang="en-US" altLang="ja-JP" sz="2400" dirty="0">
                <a:latin typeface="Times New Roman"/>
                <a:cs typeface="Times New Roman"/>
              </a:rPr>
              <a:t>(</a:t>
            </a:r>
            <a:r>
              <a:rPr lang="en-US" altLang="ja-JP" sz="2400" i="1" dirty="0">
                <a:latin typeface="Times New Roman"/>
                <a:cs typeface="Times New Roman"/>
              </a:rPr>
              <a:t>n </a:t>
            </a:r>
            <a:r>
              <a:rPr lang="en-US" altLang="ja-JP" sz="2400" dirty="0">
                <a:latin typeface="Times New Roman"/>
                <a:cs typeface="Times New Roman"/>
              </a:rPr>
              <a:t>log</a:t>
            </a:r>
            <a:r>
              <a:rPr lang="en-US" altLang="ja-JP" sz="2400" i="1" dirty="0">
                <a:latin typeface="Times New Roman"/>
                <a:cs typeface="Times New Roman"/>
              </a:rPr>
              <a:t> </a:t>
            </a:r>
            <a:r>
              <a:rPr lang="en-US" altLang="ja-JP" sz="2400" i="1" dirty="0" err="1">
                <a:latin typeface="Times New Roman"/>
                <a:cs typeface="Times New Roman"/>
              </a:rPr>
              <a:t>σ</a:t>
            </a:r>
            <a:r>
              <a:rPr lang="en-US" altLang="ja-JP" sz="2400" dirty="0" smtClean="0">
                <a:latin typeface="Times New Roman"/>
                <a:cs typeface="Times New Roman"/>
              </a:rPr>
              <a:t>) bits spaces,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O</a:t>
            </a:r>
            <a:r>
              <a:rPr lang="en-US" altLang="ja-JP" sz="2400" dirty="0">
                <a:latin typeface="Times New Roman"/>
                <a:cs typeface="Times New Roman"/>
              </a:rPr>
              <a:t>(</a:t>
            </a:r>
            <a:r>
              <a:rPr lang="en-US" altLang="ja-JP" sz="2400" i="1" dirty="0">
                <a:latin typeface="Times New Roman"/>
                <a:cs typeface="Times New Roman"/>
              </a:rPr>
              <a:t>n </a:t>
            </a:r>
            <a:r>
              <a:rPr lang="en-US" altLang="ja-JP" sz="2400" dirty="0">
                <a:latin typeface="Times New Roman"/>
                <a:cs typeface="Times New Roman"/>
              </a:rPr>
              <a:t>log</a:t>
            </a:r>
            <a:r>
              <a:rPr lang="en-US" altLang="ja-JP" sz="2400" baseline="30000" dirty="0">
                <a:latin typeface="Times New Roman"/>
                <a:cs typeface="Times New Roman"/>
              </a:rPr>
              <a:t>2</a:t>
            </a:r>
            <a:r>
              <a:rPr lang="en-US" altLang="ja-JP" sz="2400" i="1" dirty="0">
                <a:latin typeface="Times New Roman"/>
                <a:cs typeface="Times New Roman"/>
              </a:rPr>
              <a:t>n</a:t>
            </a:r>
            <a:r>
              <a:rPr lang="en-US" altLang="ja-JP" sz="2400" dirty="0" smtClean="0">
                <a:latin typeface="Times New Roman"/>
                <a:cs typeface="Times New Roman"/>
              </a:rPr>
              <a:t>) times</a:t>
            </a:r>
            <a:br>
              <a:rPr lang="en-US" altLang="ja-JP" sz="2400" dirty="0" smtClean="0">
                <a:latin typeface="Times New Roman"/>
                <a:cs typeface="Times New Roman"/>
              </a:rPr>
            </a:br>
            <a:r>
              <a:rPr lang="en-US" altLang="ja-JP" sz="2400" dirty="0" smtClean="0">
                <a:latin typeface="Times New Roman"/>
                <a:cs typeface="Times New Roman"/>
              </a:rPr>
              <a:t>with dynamic wavelet tree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1804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 bwMode="auto">
          <a:xfrm>
            <a:off x="1500977" y="4569251"/>
            <a:ext cx="2639080" cy="494864"/>
          </a:xfrm>
          <a:prstGeom prst="rect">
            <a:avLst/>
          </a:prstGeom>
          <a:solidFill>
            <a:srgbClr val="3366FF">
              <a:alpha val="50000"/>
            </a:srgbClr>
          </a:solidFill>
          <a:ln w="38100">
            <a:noFill/>
            <a:miter lim="800000"/>
            <a:headEnd/>
            <a:tailEnd/>
          </a:ln>
          <a:effectLst/>
          <a:extLst/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項の開始位置が，ブロックの開始位置とは限らない</a:t>
            </a:r>
            <a:endParaRPr lang="en-US" altLang="ja-JP" dirty="0" smtClean="0"/>
          </a:p>
          <a:p>
            <a:r>
              <a:rPr lang="ja-JP" altLang="en-US" dirty="0" smtClean="0"/>
              <a:t>例）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項の</a:t>
            </a:r>
            <a:r>
              <a:rPr lang="ja-JP" altLang="en-US" dirty="0"/>
              <a:t>終了位置と同じブロック内の、より右の位置を参照してしまうことがある</a:t>
            </a:r>
            <a:r>
              <a:rPr lang="ja-JP" altLang="en-US" dirty="0" smtClean="0"/>
              <a:t>。</a:t>
            </a:r>
            <a:endParaRPr lang="en-US" altLang="ja-JP" dirty="0"/>
          </a:p>
          <a:p>
            <a:r>
              <a:rPr lang="ja-JP" altLang="en-US" dirty="0" smtClean="0"/>
              <a:t>例）</a:t>
            </a:r>
            <a:endParaRPr lang="en-US" altLang="ja-JP" dirty="0" smtClean="0"/>
          </a:p>
        </p:txBody>
      </p:sp>
      <p:sp>
        <p:nvSpPr>
          <p:cNvPr id="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ブロック</a:t>
            </a:r>
            <a:r>
              <a:rPr lang="en-US" altLang="en-US" dirty="0" smtClean="0"/>
              <a:t>単位で処理するときの難しさ</a:t>
            </a:r>
            <a:endParaRPr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4150446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38115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24573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027549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892129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 bwMode="auto">
          <a:xfrm>
            <a:off x="1514754" y="2555016"/>
            <a:ext cx="5156292" cy="4680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2187971" y="2553667"/>
            <a:ext cx="1652461" cy="468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latin typeface="Times New Roman" charset="0"/>
                <a:ea typeface="ＭＳ Ｐ明朝" charset="0"/>
                <a:cs typeface="ＭＳ Ｐ明朝" charset="0"/>
              </a:rPr>
              <a:t>i-1</a:t>
            </a:r>
            <a:endParaRPr kumimoji="1" lang="ja-JP" altLang="en-US" b="1" i="1" baseline="-25000" dirty="0" smtClean="0"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3839826" y="2553071"/>
            <a:ext cx="1440000" cy="468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i</a:t>
            </a:r>
            <a:endParaRPr kumimoji="1" lang="ja-JP" altLang="en-US" b="1" i="1" baseline="-25000" dirty="0" smtClean="0">
              <a:solidFill>
                <a:srgbClr val="0000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4149836" y="4473924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380547" y="4473924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245127" y="4473924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5026939" y="4473329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5891519" y="4473329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 bwMode="auto">
          <a:xfrm>
            <a:off x="1514144" y="4586147"/>
            <a:ext cx="5156292" cy="4680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>
            <a:off x="3843160" y="4321818"/>
            <a:ext cx="0" cy="3299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線コネクタ 10"/>
          <p:cNvCxnSpPr/>
          <p:nvPr/>
        </p:nvCxnSpPr>
        <p:spPr bwMode="auto">
          <a:xfrm>
            <a:off x="3843160" y="4602242"/>
            <a:ext cx="0" cy="5278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正方形/長方形 26"/>
          <p:cNvSpPr/>
          <p:nvPr/>
        </p:nvSpPr>
        <p:spPr bwMode="auto">
          <a:xfrm>
            <a:off x="3844345" y="4585957"/>
            <a:ext cx="1440000" cy="468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i</a:t>
            </a:r>
            <a:endParaRPr kumimoji="1" lang="ja-JP" altLang="en-US" b="1" i="1" baseline="-25000" dirty="0" smtClean="0">
              <a:solidFill>
                <a:srgbClr val="0000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32" name="直線矢印コネクタ 31"/>
          <p:cNvCxnSpPr/>
          <p:nvPr/>
        </p:nvCxnSpPr>
        <p:spPr bwMode="auto">
          <a:xfrm flipH="1">
            <a:off x="1649425" y="4816683"/>
            <a:ext cx="14350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線矢印コネクタ 32"/>
          <p:cNvCxnSpPr/>
          <p:nvPr/>
        </p:nvCxnSpPr>
        <p:spPr bwMode="auto">
          <a:xfrm flipV="1">
            <a:off x="3847111" y="4684720"/>
            <a:ext cx="1414554" cy="39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2060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 bwMode="auto">
          <a:xfrm>
            <a:off x="1500977" y="4569251"/>
            <a:ext cx="2639080" cy="494864"/>
          </a:xfrm>
          <a:prstGeom prst="rect">
            <a:avLst/>
          </a:prstGeom>
          <a:solidFill>
            <a:srgbClr val="3366FF">
              <a:alpha val="50000"/>
            </a:srgbClr>
          </a:solidFill>
          <a:ln w="38100">
            <a:noFill/>
            <a:miter lim="800000"/>
            <a:headEnd/>
            <a:tailEnd/>
          </a:ln>
          <a:effectLst/>
          <a:extLst/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項の開始位置が，ブロックの開始位置とは限らない</a:t>
            </a:r>
            <a:endParaRPr lang="en-US" altLang="ja-JP" dirty="0" smtClean="0"/>
          </a:p>
          <a:p>
            <a:r>
              <a:rPr lang="ja-JP" altLang="en-US" dirty="0" smtClean="0"/>
              <a:t>例）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項の</a:t>
            </a:r>
            <a:r>
              <a:rPr lang="ja-JP" altLang="en-US" dirty="0"/>
              <a:t>終了位置と同じブロック内の、より右の位置を参照してしまうことがある</a:t>
            </a:r>
            <a:r>
              <a:rPr lang="ja-JP" altLang="en-US" dirty="0" smtClean="0"/>
              <a:t>。</a:t>
            </a:r>
            <a:endParaRPr lang="en-US" altLang="ja-JP" dirty="0"/>
          </a:p>
          <a:p>
            <a:r>
              <a:rPr lang="ja-JP" altLang="en-US" dirty="0" smtClean="0"/>
              <a:t>例）</a:t>
            </a:r>
            <a:endParaRPr lang="en-US" altLang="ja-JP" dirty="0" smtClean="0"/>
          </a:p>
        </p:txBody>
      </p:sp>
      <p:sp>
        <p:nvSpPr>
          <p:cNvPr id="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ブロック</a:t>
            </a:r>
            <a:r>
              <a:rPr lang="en-US" altLang="en-US" dirty="0" smtClean="0"/>
              <a:t>単位で処理するときの難しさ</a:t>
            </a:r>
            <a:endParaRPr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4150446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38115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24573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027549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892129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 bwMode="auto">
          <a:xfrm>
            <a:off x="1514754" y="2555016"/>
            <a:ext cx="5156292" cy="4680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2187971" y="2553667"/>
            <a:ext cx="1652461" cy="468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latin typeface="Times New Roman" charset="0"/>
                <a:ea typeface="ＭＳ Ｐ明朝" charset="0"/>
                <a:cs typeface="ＭＳ Ｐ明朝" charset="0"/>
              </a:rPr>
              <a:t>i-1</a:t>
            </a:r>
            <a:endParaRPr kumimoji="1" lang="ja-JP" altLang="en-US" b="1" i="1" baseline="-25000" dirty="0" smtClean="0"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3839826" y="2553071"/>
            <a:ext cx="1440000" cy="468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i</a:t>
            </a:r>
            <a:endParaRPr kumimoji="1" lang="ja-JP" altLang="en-US" b="1" i="1" baseline="-25000" dirty="0" smtClean="0">
              <a:solidFill>
                <a:srgbClr val="0000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4149836" y="4473924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380547" y="4473924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245127" y="4473924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5026939" y="4473329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5891519" y="4473329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 bwMode="auto">
          <a:xfrm>
            <a:off x="1514144" y="4586147"/>
            <a:ext cx="5156292" cy="4680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>
            <a:off x="3843160" y="4321818"/>
            <a:ext cx="0" cy="3299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線コネクタ 10"/>
          <p:cNvCxnSpPr/>
          <p:nvPr/>
        </p:nvCxnSpPr>
        <p:spPr bwMode="auto">
          <a:xfrm>
            <a:off x="3843160" y="4602242"/>
            <a:ext cx="0" cy="5278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正方形/長方形 26"/>
          <p:cNvSpPr/>
          <p:nvPr/>
        </p:nvSpPr>
        <p:spPr bwMode="auto">
          <a:xfrm>
            <a:off x="3844345" y="4585957"/>
            <a:ext cx="1440000" cy="468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i</a:t>
            </a:r>
            <a:endParaRPr kumimoji="1" lang="ja-JP" altLang="en-US" b="1" i="1" baseline="-25000" dirty="0" smtClean="0">
              <a:solidFill>
                <a:srgbClr val="0000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32" name="直線矢印コネクタ 31"/>
          <p:cNvCxnSpPr/>
          <p:nvPr/>
        </p:nvCxnSpPr>
        <p:spPr bwMode="auto">
          <a:xfrm flipH="1">
            <a:off x="1649425" y="4816683"/>
            <a:ext cx="14350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線矢印コネクタ 25"/>
          <p:cNvCxnSpPr/>
          <p:nvPr/>
        </p:nvCxnSpPr>
        <p:spPr bwMode="auto">
          <a:xfrm flipH="1">
            <a:off x="3991609" y="4820624"/>
            <a:ext cx="1884296" cy="1255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E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線矢印コネクタ 28"/>
          <p:cNvCxnSpPr/>
          <p:nvPr/>
        </p:nvCxnSpPr>
        <p:spPr bwMode="auto">
          <a:xfrm flipV="1">
            <a:off x="3847111" y="4684720"/>
            <a:ext cx="1414554" cy="39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513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 bwMode="auto">
          <a:xfrm>
            <a:off x="1500977" y="4569251"/>
            <a:ext cx="2639080" cy="494864"/>
          </a:xfrm>
          <a:prstGeom prst="rect">
            <a:avLst/>
          </a:prstGeom>
          <a:solidFill>
            <a:srgbClr val="3366FF">
              <a:alpha val="50000"/>
            </a:srgbClr>
          </a:solidFill>
          <a:ln w="38100">
            <a:noFill/>
            <a:miter lim="800000"/>
            <a:headEnd/>
            <a:tailEnd/>
          </a:ln>
          <a:effectLst/>
          <a:extLst/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項の開始位置が，ブロックの開始位置とは限らない</a:t>
            </a:r>
            <a:endParaRPr lang="en-US" altLang="ja-JP" dirty="0" smtClean="0"/>
          </a:p>
          <a:p>
            <a:r>
              <a:rPr lang="ja-JP" altLang="en-US" dirty="0" smtClean="0"/>
              <a:t>例）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項の</a:t>
            </a:r>
            <a:r>
              <a:rPr lang="ja-JP" altLang="en-US" dirty="0"/>
              <a:t>終了位置と同じブロック内の、より右の位置を参照してしまうことがある</a:t>
            </a:r>
            <a:r>
              <a:rPr lang="ja-JP" altLang="en-US" dirty="0" smtClean="0"/>
              <a:t>。</a:t>
            </a:r>
            <a:endParaRPr lang="en-US" altLang="ja-JP" dirty="0"/>
          </a:p>
          <a:p>
            <a:r>
              <a:rPr lang="ja-JP" altLang="en-US" dirty="0" smtClean="0"/>
              <a:t>例）</a:t>
            </a:r>
            <a:endParaRPr lang="en-US" altLang="ja-JP" dirty="0" smtClean="0"/>
          </a:p>
        </p:txBody>
      </p:sp>
      <p:sp>
        <p:nvSpPr>
          <p:cNvPr id="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ブロック</a:t>
            </a:r>
            <a:r>
              <a:rPr lang="en-US" altLang="en-US" dirty="0" smtClean="0"/>
              <a:t>単位で処理するときの難しさ</a:t>
            </a:r>
            <a:endParaRPr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4150446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38115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245737" y="2442793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027549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892129" y="2442198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 bwMode="auto">
          <a:xfrm>
            <a:off x="1514754" y="2555016"/>
            <a:ext cx="5156292" cy="4680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2187971" y="2553667"/>
            <a:ext cx="1652461" cy="468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latin typeface="Times New Roman" charset="0"/>
                <a:ea typeface="ＭＳ Ｐ明朝" charset="0"/>
                <a:cs typeface="ＭＳ Ｐ明朝" charset="0"/>
              </a:rPr>
              <a:t>i-1</a:t>
            </a:r>
            <a:endParaRPr kumimoji="1" lang="ja-JP" altLang="en-US" b="1" i="1" baseline="-25000" dirty="0" smtClean="0"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3839826" y="2553071"/>
            <a:ext cx="1440000" cy="468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i</a:t>
            </a:r>
            <a:endParaRPr kumimoji="1" lang="ja-JP" altLang="en-US" b="1" i="1" baseline="-25000" dirty="0" smtClean="0">
              <a:solidFill>
                <a:srgbClr val="0000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4149836" y="4473924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380547" y="4473924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245127" y="4473924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5026939" y="4473329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5891519" y="4473329"/>
            <a:ext cx="0" cy="720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 bwMode="auto">
          <a:xfrm>
            <a:off x="1514144" y="4586147"/>
            <a:ext cx="5156292" cy="4680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>
            <a:off x="3843160" y="4321818"/>
            <a:ext cx="0" cy="3299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線コネクタ 10"/>
          <p:cNvCxnSpPr/>
          <p:nvPr/>
        </p:nvCxnSpPr>
        <p:spPr bwMode="auto">
          <a:xfrm>
            <a:off x="3843160" y="4602242"/>
            <a:ext cx="0" cy="5278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正方形/長方形 26"/>
          <p:cNvSpPr/>
          <p:nvPr/>
        </p:nvSpPr>
        <p:spPr bwMode="auto">
          <a:xfrm>
            <a:off x="3844345" y="4585957"/>
            <a:ext cx="1440000" cy="468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en-US" altLang="ja-JP" b="1" i="1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f</a:t>
            </a:r>
            <a:r>
              <a:rPr kumimoji="1" lang="en-US" altLang="ja-JP" b="1" i="1" baseline="-25000" dirty="0" smtClean="0">
                <a:solidFill>
                  <a:srgbClr val="000000"/>
                </a:solidFill>
                <a:latin typeface="Times New Roman" charset="0"/>
                <a:ea typeface="ＭＳ Ｐ明朝" charset="0"/>
                <a:cs typeface="ＭＳ Ｐ明朝" charset="0"/>
              </a:rPr>
              <a:t>i</a:t>
            </a:r>
            <a:endParaRPr kumimoji="1" lang="ja-JP" altLang="en-US" b="1" i="1" baseline="-25000" dirty="0" smtClean="0">
              <a:solidFill>
                <a:srgbClr val="0000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32" name="直線矢印コネクタ 31"/>
          <p:cNvCxnSpPr/>
          <p:nvPr/>
        </p:nvCxnSpPr>
        <p:spPr bwMode="auto">
          <a:xfrm flipH="1">
            <a:off x="1649425" y="4816683"/>
            <a:ext cx="14350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線矢印コネクタ 25"/>
          <p:cNvCxnSpPr/>
          <p:nvPr/>
        </p:nvCxnSpPr>
        <p:spPr bwMode="auto">
          <a:xfrm flipH="1">
            <a:off x="3991609" y="4820624"/>
            <a:ext cx="1884296" cy="1255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E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矢印コネクタ 23"/>
          <p:cNvCxnSpPr/>
          <p:nvPr/>
        </p:nvCxnSpPr>
        <p:spPr bwMode="auto">
          <a:xfrm>
            <a:off x="3834570" y="4577133"/>
            <a:ext cx="1921924" cy="861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E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9436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ja-JP" altLang="en-US" dirty="0" smtClean="0">
                <a:latin typeface="+mn-ea"/>
                <a:cs typeface="ＤＦＰ教科書体W3"/>
              </a:rPr>
              <a:t>文字列</a:t>
            </a:r>
            <a:r>
              <a:rPr lang="en-US" altLang="ja-JP" dirty="0">
                <a:latin typeface="ＤＦＰ教科書体W3"/>
                <a:ea typeface="ＤＦＰ教科書体W3"/>
                <a:cs typeface="ＤＦＰ教科書体W3"/>
              </a:rPr>
              <a:t> </a:t>
            </a:r>
            <a:r>
              <a:rPr lang="en-US" altLang="ja-JP" dirty="0" smtClean="0">
                <a:latin typeface="ＤＦＰ教科書体W3"/>
                <a:ea typeface="ＤＦＰ教科書体W3"/>
                <a:cs typeface="ＤＦＰ教科書体W3"/>
              </a:rPr>
              <a:t>  </a:t>
            </a:r>
            <a:r>
              <a:rPr lang="ja-JP" altLang="en-US" dirty="0" smtClean="0">
                <a:latin typeface="+mn-ea"/>
                <a:cs typeface="ＤＦＰ教科書体W3"/>
              </a:rPr>
              <a:t>の逆向き</a:t>
            </a:r>
            <a:r>
              <a:rPr lang="en-US" altLang="ja-JP" dirty="0" smtClean="0">
                <a:latin typeface="+mn-ea"/>
                <a:cs typeface="ＤＦＰ教科書体W3"/>
              </a:rPr>
              <a:t>LZ</a:t>
            </a:r>
            <a:r>
              <a:rPr lang="ja-JP" altLang="en-US" dirty="0" smtClean="0">
                <a:latin typeface="+mn-ea"/>
                <a:cs typeface="ＤＦＰ教科書体W3"/>
              </a:rPr>
              <a:t>分解（自己参照あり）とは，以下を満たす</a:t>
            </a:r>
            <a:r>
              <a:rPr lang="en-US" altLang="ja-JP" dirty="0">
                <a:latin typeface="ＤＦＰ教科書体W3"/>
                <a:ea typeface="ＤＦＰ教科書体W3"/>
                <a:cs typeface="ＤＦＰ教科書体W3"/>
              </a:rPr>
              <a:t> </a:t>
            </a:r>
            <a:r>
              <a:rPr lang="en-US" altLang="ja-JP" dirty="0" smtClean="0">
                <a:latin typeface="ＤＦＰ教科書体W3"/>
                <a:ea typeface="ＤＦＰ教科書体W3"/>
                <a:cs typeface="ＤＦＰ教科書体W3"/>
              </a:rPr>
              <a:t>  </a:t>
            </a:r>
            <a:r>
              <a:rPr lang="ja-JP" altLang="en-US" dirty="0" smtClean="0">
                <a:latin typeface="+mn-ea"/>
                <a:cs typeface="ＤＦＰ教科書体W3"/>
              </a:rPr>
              <a:t>の部分文字列の列</a:t>
            </a:r>
            <a:r>
              <a:rPr lang="en-US" altLang="ja-JP" dirty="0" smtClean="0">
                <a:latin typeface="+mn-ea"/>
                <a:cs typeface="ＤＦＰ教科書体W3"/>
              </a:rPr>
              <a:t>                 </a:t>
            </a:r>
            <a:r>
              <a:rPr lang="ja-JP" altLang="en-US" dirty="0" smtClean="0">
                <a:latin typeface="+mn-ea"/>
                <a:cs typeface="ＤＦＰ教科書体W3"/>
              </a:rPr>
              <a:t>である．</a:t>
            </a:r>
            <a:endParaRPr lang="en-US" altLang="ja-JP" dirty="0" smtClean="0">
              <a:latin typeface="+mn-ea"/>
              <a:cs typeface="ＤＦＰ教科書体W3"/>
            </a:endParaRPr>
          </a:p>
          <a:p>
            <a:pPr marL="0" indent="0">
              <a:buNone/>
              <a:defRPr/>
            </a:pPr>
            <a:r>
              <a:rPr lang="en-US" altLang="ja-JP" dirty="0" smtClean="0">
                <a:latin typeface="+mn-ea"/>
                <a:ea typeface="华文仿宋"/>
                <a:cs typeface="ＤＦＰ教科書体W3"/>
              </a:rPr>
              <a:t>1)</a:t>
            </a:r>
          </a:p>
          <a:p>
            <a:pPr marL="0" indent="0">
              <a:buNone/>
              <a:defRPr/>
            </a:pPr>
            <a:r>
              <a:rPr lang="en-US" altLang="ja-JP" dirty="0">
                <a:latin typeface="+mn-ea"/>
                <a:ea typeface="华文仿宋"/>
                <a:cs typeface="ＤＦＰ教科書体W3"/>
              </a:rPr>
              <a:t>2</a:t>
            </a:r>
            <a:r>
              <a:rPr lang="en-US" altLang="ja-JP" dirty="0" smtClean="0">
                <a:latin typeface="+mn-ea"/>
                <a:ea typeface="华文仿宋"/>
                <a:cs typeface="ＤＦＰ教科書体W3"/>
              </a:rPr>
              <a:t>)</a:t>
            </a:r>
            <a:r>
              <a:rPr lang="ja-JP" altLang="en-US" dirty="0" smtClean="0"/>
              <a:t>任意の</a:t>
            </a:r>
            <a:r>
              <a:rPr lang="en-US" altLang="ja-JP" dirty="0" smtClean="0"/>
              <a:t>             </a:t>
            </a:r>
            <a:r>
              <a:rPr lang="ja-JP" altLang="en-US" dirty="0" smtClean="0"/>
              <a:t>について，</a:t>
            </a:r>
            <a:endParaRPr lang="en-US" altLang="ja-JP" dirty="0" smtClean="0"/>
          </a:p>
          <a:p>
            <a:pPr marL="0" indent="0">
              <a:buNone/>
              <a:defRPr/>
            </a:pP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ja-JP" altLang="en-US" dirty="0" smtClean="0"/>
              <a:t>ただし</a:t>
            </a:r>
            <a:r>
              <a:rPr lang="en-US" altLang="ja-JP" dirty="0" smtClean="0"/>
              <a:t>                   </a:t>
            </a:r>
            <a:r>
              <a:rPr lang="ja-JP" altLang="en-US" dirty="0" smtClean="0"/>
              <a:t>かつ</a:t>
            </a:r>
            <a:endParaRPr lang="en-US" altLang="ja-JP" dirty="0" smtClean="0"/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/>
              <a:t>逆向き</a:t>
            </a:r>
            <a:r>
              <a:rPr lang="en-US" altLang="ja-JP" dirty="0" smtClean="0"/>
              <a:t>LZ77</a:t>
            </a:r>
            <a:r>
              <a:rPr lang="ja-JP" altLang="en-US" dirty="0" smtClean="0"/>
              <a:t>分解（自己参照あり）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定義</a:t>
            </a: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74479"/>
              </p:ext>
            </p:extLst>
          </p:nvPr>
        </p:nvGraphicFramePr>
        <p:xfrm>
          <a:off x="1195332" y="2166615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5" name="数式" r:id="rId4" imgW="152400" imgH="139700" progId="Equation.3">
                  <p:embed/>
                </p:oleObj>
              </mc:Choice>
              <mc:Fallback>
                <p:oleObj name="数式" r:id="rId4" imgW="1524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5332" y="2166615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915329"/>
              </p:ext>
            </p:extLst>
          </p:nvPr>
        </p:nvGraphicFramePr>
        <p:xfrm>
          <a:off x="3990934" y="2064581"/>
          <a:ext cx="157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6" name="数式" r:id="rId6" imgW="787400" imgH="215900" progId="Equation.3">
                  <p:embed/>
                </p:oleObj>
              </mc:Choice>
              <mc:Fallback>
                <p:oleObj name="数式" r:id="rId6" imgW="787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90934" y="2064581"/>
                        <a:ext cx="1574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26435"/>
              </p:ext>
            </p:extLst>
          </p:nvPr>
        </p:nvGraphicFramePr>
        <p:xfrm>
          <a:off x="1508808" y="1801809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7" name="数式" r:id="rId8" imgW="152400" imgH="139700" progId="Equation.3">
                  <p:embed/>
                </p:oleObj>
              </mc:Choice>
              <mc:Fallback>
                <p:oleObj name="数式" r:id="rId8" imgW="1524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8808" y="1801809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540369"/>
              </p:ext>
            </p:extLst>
          </p:nvPr>
        </p:nvGraphicFramePr>
        <p:xfrm>
          <a:off x="1005266" y="2485845"/>
          <a:ext cx="154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8" name="数式" r:id="rId9" imgW="774700" imgH="215900" progId="Equation.3">
                  <p:embed/>
                </p:oleObj>
              </mc:Choice>
              <mc:Fallback>
                <p:oleObj name="数式" r:id="rId9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5266" y="2485845"/>
                        <a:ext cx="1549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241512"/>
              </p:ext>
            </p:extLst>
          </p:nvPr>
        </p:nvGraphicFramePr>
        <p:xfrm>
          <a:off x="4497977" y="2932042"/>
          <a:ext cx="2438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9" name="数式" r:id="rId11" imgW="1219200" imgH="215900" progId="Equation.3">
                  <p:embed/>
                </p:oleObj>
              </mc:Choice>
              <mc:Fallback>
                <p:oleObj name="数式" r:id="rId11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97977" y="2932042"/>
                        <a:ext cx="2438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518855"/>
              </p:ext>
            </p:extLst>
          </p:nvPr>
        </p:nvGraphicFramePr>
        <p:xfrm>
          <a:off x="1166813" y="3776663"/>
          <a:ext cx="7493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0" name="数式" r:id="rId13" imgW="3746500" imgH="241300" progId="Equation.3">
                  <p:embed/>
                </p:oleObj>
              </mc:Choice>
              <mc:Fallback>
                <p:oleObj name="数式" r:id="rId13" imgW="3746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66813" y="3776663"/>
                        <a:ext cx="7493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199180"/>
              </p:ext>
            </p:extLst>
          </p:nvPr>
        </p:nvGraphicFramePr>
        <p:xfrm>
          <a:off x="1949021" y="3393828"/>
          <a:ext cx="1803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1" name="数式" r:id="rId15" imgW="901700" imgH="215900" progId="Equation.3">
                  <p:embed/>
                </p:oleObj>
              </mc:Choice>
              <mc:Fallback>
                <p:oleObj name="数式" r:id="rId15" imgW="901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49021" y="3393828"/>
                        <a:ext cx="1803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270868"/>
              </p:ext>
            </p:extLst>
          </p:nvPr>
        </p:nvGraphicFramePr>
        <p:xfrm>
          <a:off x="1841500" y="2971800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2" name="数式" r:id="rId17" imgW="571500" imgH="177800" progId="Equation.3">
                  <p:embed/>
                </p:oleObj>
              </mc:Choice>
              <mc:Fallback>
                <p:oleObj name="数式" r:id="rId17" imgW="571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41500" y="2971800"/>
                        <a:ext cx="1143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コンテンツ プレースホルダー 2"/>
          <p:cNvSpPr txBox="1">
            <a:spLocks/>
          </p:cNvSpPr>
          <p:nvPr/>
        </p:nvSpPr>
        <p:spPr bwMode="auto">
          <a:xfrm>
            <a:off x="999487" y="5001782"/>
            <a:ext cx="4646422" cy="506037"/>
          </a:xfrm>
          <a:prstGeom prst="rect">
            <a:avLst/>
          </a:prstGeom>
          <a:noFill/>
          <a:ln w="28575" cmpd="sng">
            <a:solidFill>
              <a:srgbClr val="FF15CB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   </a:t>
            </a:r>
            <a:r>
              <a:rPr lang="ja-JP" altLang="en-US" dirty="0" smtClean="0">
                <a:latin typeface="Times New Roman"/>
                <a:cs typeface="Times New Roman"/>
              </a:rPr>
              <a:t>例）</a:t>
            </a:r>
            <a:r>
              <a:rPr lang="en-US" altLang="ja-JP" dirty="0" smtClean="0"/>
              <a:t>a b b a a a a b b b a c</a:t>
            </a:r>
          </a:p>
        </p:txBody>
      </p:sp>
      <p:cxnSp>
        <p:nvCxnSpPr>
          <p:cNvPr id="18" name="直線コネクタ 17"/>
          <p:cNvCxnSpPr/>
          <p:nvPr/>
        </p:nvCxnSpPr>
        <p:spPr>
          <a:xfrm>
            <a:off x="2243016" y="5100007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624776" y="5100007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2557477" y="5100007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219348" y="5100007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コンテンツ プレースホルダー 2"/>
          <p:cNvSpPr txBox="1">
            <a:spLocks/>
          </p:cNvSpPr>
          <p:nvPr/>
        </p:nvSpPr>
        <p:spPr bwMode="auto">
          <a:xfrm>
            <a:off x="999495" y="5827951"/>
            <a:ext cx="4646422" cy="506037"/>
          </a:xfrm>
          <a:prstGeom prst="rect">
            <a:avLst/>
          </a:prstGeom>
          <a:noFill/>
          <a:ln w="28575" cmpd="sng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   </a:t>
            </a:r>
            <a:r>
              <a:rPr lang="ja-JP" altLang="en-US" dirty="0" smtClean="0">
                <a:latin typeface="Times New Roman"/>
                <a:cs typeface="Times New Roman"/>
              </a:rPr>
              <a:t>例）</a:t>
            </a:r>
            <a:r>
              <a:rPr lang="en-US" altLang="ja-JP" dirty="0" smtClean="0"/>
              <a:t>a b b a a a a b b b a c</a:t>
            </a:r>
          </a:p>
        </p:txBody>
      </p:sp>
      <p:cxnSp>
        <p:nvCxnSpPr>
          <p:cNvPr id="30" name="直線コネクタ 29"/>
          <p:cNvCxnSpPr/>
          <p:nvPr/>
        </p:nvCxnSpPr>
        <p:spPr>
          <a:xfrm>
            <a:off x="2243024" y="5926176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4624784" y="5926176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2557485" y="5926176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3432605" y="5926176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138779" y="5920402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219356" y="5926176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角丸四角形吹き出し 23"/>
          <p:cNvSpPr/>
          <p:nvPr/>
        </p:nvSpPr>
        <p:spPr bwMode="auto">
          <a:xfrm>
            <a:off x="181436" y="4445826"/>
            <a:ext cx="890690" cy="510778"/>
          </a:xfrm>
          <a:prstGeom prst="wedgeRoundRectCallout">
            <a:avLst>
              <a:gd name="adj1" fmla="val 58618"/>
              <a:gd name="adj2" fmla="val 94161"/>
              <a:gd name="adj3" fmla="val 16667"/>
            </a:avLst>
          </a:prstGeom>
          <a:noFill/>
          <a:ln w="38100">
            <a:solidFill>
              <a:srgbClr val="FF00E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ja-JP" altLang="en-US" dirty="0" smtClean="0">
                <a:latin typeface="HG丸ｺﾞｼｯｸM-PRO"/>
                <a:ea typeface="HG丸ｺﾞｼｯｸM-PRO"/>
                <a:cs typeface="HG丸ｺﾞｼｯｸM-PRO"/>
              </a:rPr>
              <a:t>あり</a:t>
            </a:r>
          </a:p>
        </p:txBody>
      </p:sp>
      <p:sp>
        <p:nvSpPr>
          <p:cNvPr id="25" name="角丸四角形吹き出し 24"/>
          <p:cNvSpPr/>
          <p:nvPr/>
        </p:nvSpPr>
        <p:spPr bwMode="auto">
          <a:xfrm>
            <a:off x="185387" y="5340523"/>
            <a:ext cx="890690" cy="510778"/>
          </a:xfrm>
          <a:prstGeom prst="wedgeRoundRectCallout">
            <a:avLst>
              <a:gd name="adj1" fmla="val 58618"/>
              <a:gd name="adj2" fmla="val 94161"/>
              <a:gd name="adj3" fmla="val 16667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lang="ja-JP" altLang="en-US" dirty="0" smtClean="0">
                <a:latin typeface="HG丸ｺﾞｼｯｸM-PRO"/>
                <a:ea typeface="HG丸ｺﾞｼｯｸM-PRO"/>
                <a:cs typeface="HG丸ｺﾞｼｯｸM-PRO"/>
              </a:rPr>
              <a:t>なし</a:t>
            </a:r>
            <a:endParaRPr kumimoji="1" lang="ja-JP" altLang="en-US" dirty="0" smtClean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8222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  <p:bldP spid="24" grpId="0" animBg="1"/>
      <p:bldP spid="2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 bwMode="auto">
          <a:xfrm>
            <a:off x="2264484" y="5002935"/>
            <a:ext cx="2356287" cy="520183"/>
          </a:xfrm>
          <a:prstGeom prst="rect">
            <a:avLst/>
          </a:prstGeom>
          <a:solidFill>
            <a:srgbClr val="00E400">
              <a:alpha val="34000"/>
            </a:srgbClr>
          </a:solidFill>
          <a:ln w="38100">
            <a:noFill/>
            <a:miter lim="800000"/>
            <a:headEnd/>
            <a:tailEnd/>
          </a:ln>
          <a:effectLst/>
          <a:extLst/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ja-JP" altLang="en-US" dirty="0" smtClean="0">
                <a:latin typeface="+mn-ea"/>
                <a:cs typeface="ＤＦＰ教科書体W3"/>
              </a:rPr>
              <a:t>文字列</a:t>
            </a:r>
            <a:r>
              <a:rPr lang="en-US" altLang="ja-JP" dirty="0">
                <a:latin typeface="ＤＦＰ教科書体W3"/>
                <a:ea typeface="ＤＦＰ教科書体W3"/>
                <a:cs typeface="ＤＦＰ教科書体W3"/>
              </a:rPr>
              <a:t> </a:t>
            </a:r>
            <a:r>
              <a:rPr lang="en-US" altLang="ja-JP" dirty="0" smtClean="0">
                <a:latin typeface="ＤＦＰ教科書体W3"/>
                <a:ea typeface="ＤＦＰ教科書体W3"/>
                <a:cs typeface="ＤＦＰ教科書体W3"/>
              </a:rPr>
              <a:t>  </a:t>
            </a:r>
            <a:r>
              <a:rPr lang="ja-JP" altLang="en-US" dirty="0" smtClean="0">
                <a:latin typeface="+mn-ea"/>
                <a:cs typeface="ＤＦＰ教科書体W3"/>
              </a:rPr>
              <a:t>の逆向き</a:t>
            </a:r>
            <a:r>
              <a:rPr lang="en-US" altLang="ja-JP" dirty="0" smtClean="0">
                <a:latin typeface="+mn-ea"/>
                <a:cs typeface="ＤＦＰ教科書体W3"/>
              </a:rPr>
              <a:t>LZ</a:t>
            </a:r>
            <a:r>
              <a:rPr lang="ja-JP" altLang="en-US" dirty="0" smtClean="0">
                <a:latin typeface="+mn-ea"/>
                <a:cs typeface="ＤＦＰ教科書体W3"/>
              </a:rPr>
              <a:t>分解（自己参照あり）とは，以下を満たす</a:t>
            </a:r>
            <a:r>
              <a:rPr lang="en-US" altLang="ja-JP" dirty="0">
                <a:latin typeface="ＤＦＰ教科書体W3"/>
                <a:ea typeface="ＤＦＰ教科書体W3"/>
                <a:cs typeface="ＤＦＰ教科書体W3"/>
              </a:rPr>
              <a:t> </a:t>
            </a:r>
            <a:r>
              <a:rPr lang="en-US" altLang="ja-JP" dirty="0" smtClean="0">
                <a:latin typeface="ＤＦＰ教科書体W3"/>
                <a:ea typeface="ＤＦＰ教科書体W3"/>
                <a:cs typeface="ＤＦＰ教科書体W3"/>
              </a:rPr>
              <a:t>  </a:t>
            </a:r>
            <a:r>
              <a:rPr lang="ja-JP" altLang="en-US" dirty="0" smtClean="0">
                <a:latin typeface="+mn-ea"/>
                <a:cs typeface="ＤＦＰ教科書体W3"/>
              </a:rPr>
              <a:t>の部分文字列の列</a:t>
            </a:r>
            <a:r>
              <a:rPr lang="en-US" altLang="ja-JP" dirty="0" smtClean="0">
                <a:latin typeface="+mn-ea"/>
                <a:cs typeface="ＤＦＰ教科書体W3"/>
              </a:rPr>
              <a:t>                 </a:t>
            </a:r>
            <a:r>
              <a:rPr lang="ja-JP" altLang="en-US" dirty="0" smtClean="0">
                <a:latin typeface="+mn-ea"/>
                <a:cs typeface="ＤＦＰ教科書体W3"/>
              </a:rPr>
              <a:t>である．</a:t>
            </a:r>
            <a:endParaRPr lang="en-US" altLang="ja-JP" dirty="0" smtClean="0">
              <a:latin typeface="+mn-ea"/>
              <a:cs typeface="ＤＦＰ教科書体W3"/>
            </a:endParaRPr>
          </a:p>
          <a:p>
            <a:pPr marL="0" indent="0">
              <a:buNone/>
              <a:defRPr/>
            </a:pPr>
            <a:r>
              <a:rPr lang="en-US" altLang="ja-JP" dirty="0" smtClean="0">
                <a:latin typeface="+mn-ea"/>
                <a:ea typeface="华文仿宋"/>
                <a:cs typeface="ＤＦＰ教科書体W3"/>
              </a:rPr>
              <a:t>1)</a:t>
            </a:r>
          </a:p>
          <a:p>
            <a:pPr marL="0" indent="0">
              <a:buNone/>
              <a:defRPr/>
            </a:pPr>
            <a:r>
              <a:rPr lang="en-US" altLang="ja-JP" dirty="0">
                <a:latin typeface="+mn-ea"/>
                <a:ea typeface="华文仿宋"/>
                <a:cs typeface="ＤＦＰ教科書体W3"/>
              </a:rPr>
              <a:t>2</a:t>
            </a:r>
            <a:r>
              <a:rPr lang="en-US" altLang="ja-JP" dirty="0" smtClean="0">
                <a:latin typeface="+mn-ea"/>
                <a:ea typeface="华文仿宋"/>
                <a:cs typeface="ＤＦＰ教科書体W3"/>
              </a:rPr>
              <a:t>)</a:t>
            </a:r>
            <a:r>
              <a:rPr lang="ja-JP" altLang="en-US" dirty="0" smtClean="0"/>
              <a:t>任意の</a:t>
            </a:r>
            <a:r>
              <a:rPr lang="en-US" altLang="ja-JP" dirty="0" smtClean="0"/>
              <a:t>             </a:t>
            </a:r>
            <a:r>
              <a:rPr lang="ja-JP" altLang="en-US" dirty="0" smtClean="0"/>
              <a:t>について，</a:t>
            </a:r>
            <a:endParaRPr lang="en-US" altLang="ja-JP" dirty="0" smtClean="0"/>
          </a:p>
          <a:p>
            <a:pPr marL="0" indent="0">
              <a:buNone/>
              <a:defRPr/>
            </a:pP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ja-JP" altLang="en-US" dirty="0" smtClean="0"/>
              <a:t>ただし</a:t>
            </a:r>
            <a:r>
              <a:rPr lang="en-US" altLang="ja-JP" dirty="0" smtClean="0"/>
              <a:t>                   </a:t>
            </a:r>
            <a:r>
              <a:rPr lang="ja-JP" altLang="en-US" dirty="0" smtClean="0"/>
              <a:t>かつ</a:t>
            </a:r>
            <a:endParaRPr lang="en-US" altLang="ja-JP" dirty="0" smtClean="0"/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/>
              <a:t>逆向き</a:t>
            </a:r>
            <a:r>
              <a:rPr lang="en-US" altLang="ja-JP" dirty="0" smtClean="0"/>
              <a:t>LZ77</a:t>
            </a:r>
            <a:r>
              <a:rPr lang="ja-JP" altLang="en-US" dirty="0" smtClean="0"/>
              <a:t>分解（自己参照あり）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定義</a:t>
            </a: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034965"/>
              </p:ext>
            </p:extLst>
          </p:nvPr>
        </p:nvGraphicFramePr>
        <p:xfrm>
          <a:off x="1195332" y="2166615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9" name="数式" r:id="rId4" imgW="152400" imgH="139700" progId="Equation.3">
                  <p:embed/>
                </p:oleObj>
              </mc:Choice>
              <mc:Fallback>
                <p:oleObj name="数式" r:id="rId4" imgW="1524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5332" y="2166615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342481"/>
              </p:ext>
            </p:extLst>
          </p:nvPr>
        </p:nvGraphicFramePr>
        <p:xfrm>
          <a:off x="3990934" y="2064581"/>
          <a:ext cx="157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0" name="数式" r:id="rId6" imgW="787400" imgH="215900" progId="Equation.3">
                  <p:embed/>
                </p:oleObj>
              </mc:Choice>
              <mc:Fallback>
                <p:oleObj name="数式" r:id="rId6" imgW="787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90934" y="2064581"/>
                        <a:ext cx="1574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150374"/>
              </p:ext>
            </p:extLst>
          </p:nvPr>
        </p:nvGraphicFramePr>
        <p:xfrm>
          <a:off x="1508808" y="1801809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1" name="数式" r:id="rId8" imgW="152400" imgH="139700" progId="Equation.3">
                  <p:embed/>
                </p:oleObj>
              </mc:Choice>
              <mc:Fallback>
                <p:oleObj name="数式" r:id="rId8" imgW="1524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8808" y="1801809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022423"/>
              </p:ext>
            </p:extLst>
          </p:nvPr>
        </p:nvGraphicFramePr>
        <p:xfrm>
          <a:off x="1005266" y="2485845"/>
          <a:ext cx="154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2" name="数式" r:id="rId9" imgW="774700" imgH="215900" progId="Equation.3">
                  <p:embed/>
                </p:oleObj>
              </mc:Choice>
              <mc:Fallback>
                <p:oleObj name="数式" r:id="rId9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5266" y="2485845"/>
                        <a:ext cx="1549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284856"/>
              </p:ext>
            </p:extLst>
          </p:nvPr>
        </p:nvGraphicFramePr>
        <p:xfrm>
          <a:off x="4497977" y="2932042"/>
          <a:ext cx="2438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3" name="数式" r:id="rId11" imgW="1219200" imgH="215900" progId="Equation.3">
                  <p:embed/>
                </p:oleObj>
              </mc:Choice>
              <mc:Fallback>
                <p:oleObj name="数式" r:id="rId11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97977" y="2932042"/>
                        <a:ext cx="2438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821844"/>
              </p:ext>
            </p:extLst>
          </p:nvPr>
        </p:nvGraphicFramePr>
        <p:xfrm>
          <a:off x="1166813" y="3776663"/>
          <a:ext cx="7493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4" name="数式" r:id="rId13" imgW="3746500" imgH="241300" progId="Equation.3">
                  <p:embed/>
                </p:oleObj>
              </mc:Choice>
              <mc:Fallback>
                <p:oleObj name="数式" r:id="rId13" imgW="3746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66813" y="3776663"/>
                        <a:ext cx="7493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976738"/>
              </p:ext>
            </p:extLst>
          </p:nvPr>
        </p:nvGraphicFramePr>
        <p:xfrm>
          <a:off x="1949021" y="3393828"/>
          <a:ext cx="1803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5" name="数式" r:id="rId15" imgW="901700" imgH="215900" progId="Equation.3">
                  <p:embed/>
                </p:oleObj>
              </mc:Choice>
              <mc:Fallback>
                <p:oleObj name="数式" r:id="rId15" imgW="901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49021" y="3393828"/>
                        <a:ext cx="1803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009561"/>
              </p:ext>
            </p:extLst>
          </p:nvPr>
        </p:nvGraphicFramePr>
        <p:xfrm>
          <a:off x="1841500" y="2971800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6" name="数式" r:id="rId17" imgW="571500" imgH="177800" progId="Equation.3">
                  <p:embed/>
                </p:oleObj>
              </mc:Choice>
              <mc:Fallback>
                <p:oleObj name="数式" r:id="rId17" imgW="571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41500" y="2971800"/>
                        <a:ext cx="1143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コンテンツ プレースホルダー 2"/>
          <p:cNvSpPr txBox="1">
            <a:spLocks/>
          </p:cNvSpPr>
          <p:nvPr/>
        </p:nvSpPr>
        <p:spPr bwMode="auto">
          <a:xfrm>
            <a:off x="999487" y="5001782"/>
            <a:ext cx="4646422" cy="506037"/>
          </a:xfrm>
          <a:prstGeom prst="rect">
            <a:avLst/>
          </a:prstGeom>
          <a:noFill/>
          <a:ln w="28575" cmpd="sng">
            <a:solidFill>
              <a:srgbClr val="FF15CB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   </a:t>
            </a:r>
            <a:r>
              <a:rPr lang="ja-JP" altLang="en-US" dirty="0" smtClean="0">
                <a:latin typeface="Times New Roman"/>
                <a:cs typeface="Times New Roman"/>
              </a:rPr>
              <a:t>例）</a:t>
            </a:r>
            <a:r>
              <a:rPr lang="en-US" altLang="ja-JP" dirty="0" smtClean="0"/>
              <a:t>a b b a a a a b b b a c</a:t>
            </a:r>
          </a:p>
        </p:txBody>
      </p:sp>
      <p:cxnSp>
        <p:nvCxnSpPr>
          <p:cNvPr id="18" name="直線コネクタ 17"/>
          <p:cNvCxnSpPr/>
          <p:nvPr/>
        </p:nvCxnSpPr>
        <p:spPr>
          <a:xfrm>
            <a:off x="2243016" y="5100007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624776" y="5100007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2557477" y="5100007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219348" y="5100007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コンテンツ プレースホルダー 2"/>
          <p:cNvSpPr txBox="1">
            <a:spLocks/>
          </p:cNvSpPr>
          <p:nvPr/>
        </p:nvSpPr>
        <p:spPr bwMode="auto">
          <a:xfrm>
            <a:off x="999495" y="5827951"/>
            <a:ext cx="4646422" cy="506037"/>
          </a:xfrm>
          <a:prstGeom prst="rect">
            <a:avLst/>
          </a:prstGeom>
          <a:noFill/>
          <a:ln w="28575" cmpd="sng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   </a:t>
            </a:r>
            <a:r>
              <a:rPr lang="ja-JP" altLang="en-US" dirty="0" smtClean="0">
                <a:latin typeface="Times New Roman"/>
                <a:cs typeface="Times New Roman"/>
              </a:rPr>
              <a:t>例）</a:t>
            </a:r>
            <a:r>
              <a:rPr lang="en-US" altLang="ja-JP" dirty="0" smtClean="0"/>
              <a:t>a b b a a a a b b b a c</a:t>
            </a:r>
          </a:p>
        </p:txBody>
      </p:sp>
      <p:cxnSp>
        <p:nvCxnSpPr>
          <p:cNvPr id="30" name="直線コネクタ 29"/>
          <p:cNvCxnSpPr/>
          <p:nvPr/>
        </p:nvCxnSpPr>
        <p:spPr>
          <a:xfrm>
            <a:off x="2243024" y="5926176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4624784" y="5926176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2557485" y="5926176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3432605" y="5926176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138779" y="5920402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219356" y="5926176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 bwMode="auto">
          <a:xfrm>
            <a:off x="2616397" y="5614916"/>
            <a:ext cx="206557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E4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線矢印コネクタ 40"/>
          <p:cNvCxnSpPr/>
          <p:nvPr/>
        </p:nvCxnSpPr>
        <p:spPr bwMode="auto">
          <a:xfrm flipH="1">
            <a:off x="2279784" y="4864646"/>
            <a:ext cx="1957867" cy="5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E4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角丸四角形吹き出し 3"/>
          <p:cNvSpPr/>
          <p:nvPr/>
        </p:nvSpPr>
        <p:spPr bwMode="auto">
          <a:xfrm>
            <a:off x="181436" y="4445826"/>
            <a:ext cx="890690" cy="510778"/>
          </a:xfrm>
          <a:prstGeom prst="wedgeRoundRectCallout">
            <a:avLst>
              <a:gd name="adj1" fmla="val 58618"/>
              <a:gd name="adj2" fmla="val 94161"/>
              <a:gd name="adj3" fmla="val 16667"/>
            </a:avLst>
          </a:prstGeom>
          <a:noFill/>
          <a:ln w="38100">
            <a:solidFill>
              <a:srgbClr val="FF00E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ja-JP" altLang="en-US" dirty="0" smtClean="0">
                <a:latin typeface="HG丸ｺﾞｼｯｸM-PRO"/>
                <a:ea typeface="HG丸ｺﾞｼｯｸM-PRO"/>
                <a:cs typeface="HG丸ｺﾞｼｯｸM-PRO"/>
              </a:rPr>
              <a:t>あり</a:t>
            </a:r>
          </a:p>
        </p:txBody>
      </p:sp>
      <p:sp>
        <p:nvSpPr>
          <p:cNvPr id="28" name="角丸四角形吹き出し 27"/>
          <p:cNvSpPr/>
          <p:nvPr/>
        </p:nvSpPr>
        <p:spPr bwMode="auto">
          <a:xfrm>
            <a:off x="185387" y="5340523"/>
            <a:ext cx="890690" cy="510778"/>
          </a:xfrm>
          <a:prstGeom prst="wedgeRoundRectCallout">
            <a:avLst>
              <a:gd name="adj1" fmla="val 58618"/>
              <a:gd name="adj2" fmla="val 94161"/>
              <a:gd name="adj3" fmla="val 16667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lang="ja-JP" altLang="en-US" dirty="0" smtClean="0">
                <a:latin typeface="HG丸ｺﾞｼｯｸM-PRO"/>
                <a:ea typeface="HG丸ｺﾞｼｯｸM-PRO"/>
                <a:cs typeface="HG丸ｺﾞｼｯｸM-PRO"/>
              </a:rPr>
              <a:t>なし</a:t>
            </a:r>
            <a:endParaRPr kumimoji="1" lang="ja-JP" altLang="en-US" dirty="0" smtClean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92020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 bwMode="auto">
          <a:xfrm>
            <a:off x="2264484" y="5002935"/>
            <a:ext cx="2356287" cy="520183"/>
          </a:xfrm>
          <a:prstGeom prst="rect">
            <a:avLst/>
          </a:prstGeom>
          <a:solidFill>
            <a:srgbClr val="00E400">
              <a:alpha val="34000"/>
            </a:srgbClr>
          </a:solidFill>
          <a:ln w="38100">
            <a:noFill/>
            <a:miter lim="800000"/>
            <a:headEnd/>
            <a:tailEnd/>
          </a:ln>
          <a:effectLst/>
          <a:extLst/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ja-JP" altLang="en-US" dirty="0" smtClean="0">
                <a:latin typeface="+mn-ea"/>
                <a:cs typeface="ＤＦＰ教科書体W3"/>
              </a:rPr>
              <a:t>文字列</a:t>
            </a:r>
            <a:r>
              <a:rPr lang="en-US" altLang="ja-JP" dirty="0">
                <a:latin typeface="ＤＦＰ教科書体W3"/>
                <a:ea typeface="ＤＦＰ教科書体W3"/>
                <a:cs typeface="ＤＦＰ教科書体W3"/>
              </a:rPr>
              <a:t> </a:t>
            </a:r>
            <a:r>
              <a:rPr lang="en-US" altLang="ja-JP" dirty="0" smtClean="0">
                <a:latin typeface="ＤＦＰ教科書体W3"/>
                <a:ea typeface="ＤＦＰ教科書体W3"/>
                <a:cs typeface="ＤＦＰ教科書体W3"/>
              </a:rPr>
              <a:t>  </a:t>
            </a:r>
            <a:r>
              <a:rPr lang="ja-JP" altLang="en-US" dirty="0" smtClean="0">
                <a:latin typeface="+mn-ea"/>
                <a:cs typeface="ＤＦＰ教科書体W3"/>
              </a:rPr>
              <a:t>の逆向き</a:t>
            </a:r>
            <a:r>
              <a:rPr lang="en-US" altLang="ja-JP" dirty="0" smtClean="0">
                <a:latin typeface="+mn-ea"/>
                <a:cs typeface="ＤＦＰ教科書体W3"/>
              </a:rPr>
              <a:t>LZ</a:t>
            </a:r>
            <a:r>
              <a:rPr lang="ja-JP" altLang="en-US" dirty="0" smtClean="0">
                <a:latin typeface="+mn-ea"/>
                <a:cs typeface="ＤＦＰ教科書体W3"/>
              </a:rPr>
              <a:t>分解（自己参照あり）とは，以下を満たす</a:t>
            </a:r>
            <a:r>
              <a:rPr lang="en-US" altLang="ja-JP" dirty="0">
                <a:latin typeface="ＤＦＰ教科書体W3"/>
                <a:ea typeface="ＤＦＰ教科書体W3"/>
                <a:cs typeface="ＤＦＰ教科書体W3"/>
              </a:rPr>
              <a:t> </a:t>
            </a:r>
            <a:r>
              <a:rPr lang="en-US" altLang="ja-JP" dirty="0" smtClean="0">
                <a:latin typeface="ＤＦＰ教科書体W3"/>
                <a:ea typeface="ＤＦＰ教科書体W3"/>
                <a:cs typeface="ＤＦＰ教科書体W3"/>
              </a:rPr>
              <a:t>  </a:t>
            </a:r>
            <a:r>
              <a:rPr lang="ja-JP" altLang="en-US" dirty="0" smtClean="0">
                <a:latin typeface="+mn-ea"/>
                <a:cs typeface="ＤＦＰ教科書体W3"/>
              </a:rPr>
              <a:t>の部分文字列の列</a:t>
            </a:r>
            <a:r>
              <a:rPr lang="en-US" altLang="ja-JP" dirty="0" smtClean="0">
                <a:latin typeface="+mn-ea"/>
                <a:cs typeface="ＤＦＰ教科書体W3"/>
              </a:rPr>
              <a:t>                 </a:t>
            </a:r>
            <a:r>
              <a:rPr lang="ja-JP" altLang="en-US" dirty="0" smtClean="0">
                <a:latin typeface="+mn-ea"/>
                <a:cs typeface="ＤＦＰ教科書体W3"/>
              </a:rPr>
              <a:t>である．</a:t>
            </a:r>
            <a:endParaRPr lang="en-US" altLang="ja-JP" dirty="0" smtClean="0">
              <a:latin typeface="+mn-ea"/>
              <a:cs typeface="ＤＦＰ教科書体W3"/>
            </a:endParaRPr>
          </a:p>
          <a:p>
            <a:pPr marL="0" indent="0">
              <a:buNone/>
              <a:defRPr/>
            </a:pPr>
            <a:r>
              <a:rPr lang="en-US" altLang="ja-JP" dirty="0" smtClean="0">
                <a:latin typeface="+mn-ea"/>
                <a:ea typeface="华文仿宋"/>
                <a:cs typeface="ＤＦＰ教科書体W3"/>
              </a:rPr>
              <a:t>1)</a:t>
            </a:r>
          </a:p>
          <a:p>
            <a:pPr marL="0" indent="0">
              <a:buNone/>
              <a:defRPr/>
            </a:pPr>
            <a:r>
              <a:rPr lang="en-US" altLang="ja-JP" dirty="0">
                <a:latin typeface="+mn-ea"/>
                <a:ea typeface="华文仿宋"/>
                <a:cs typeface="ＤＦＰ教科書体W3"/>
              </a:rPr>
              <a:t>2</a:t>
            </a:r>
            <a:r>
              <a:rPr lang="en-US" altLang="ja-JP" dirty="0" smtClean="0">
                <a:latin typeface="+mn-ea"/>
                <a:ea typeface="华文仿宋"/>
                <a:cs typeface="ＤＦＰ教科書体W3"/>
              </a:rPr>
              <a:t>)</a:t>
            </a:r>
            <a:r>
              <a:rPr lang="ja-JP" altLang="en-US" dirty="0" smtClean="0"/>
              <a:t>任意の</a:t>
            </a:r>
            <a:r>
              <a:rPr lang="en-US" altLang="ja-JP" dirty="0" smtClean="0"/>
              <a:t>             </a:t>
            </a:r>
            <a:r>
              <a:rPr lang="ja-JP" altLang="en-US" dirty="0" smtClean="0"/>
              <a:t>について，</a:t>
            </a:r>
            <a:endParaRPr lang="en-US" altLang="ja-JP" dirty="0" smtClean="0"/>
          </a:p>
          <a:p>
            <a:pPr marL="0" indent="0">
              <a:buNone/>
              <a:defRPr/>
            </a:pP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ja-JP" altLang="en-US" dirty="0" smtClean="0"/>
              <a:t>ただし</a:t>
            </a:r>
            <a:r>
              <a:rPr lang="en-US" altLang="ja-JP" dirty="0" smtClean="0"/>
              <a:t>                   </a:t>
            </a:r>
            <a:r>
              <a:rPr lang="ja-JP" altLang="en-US" dirty="0" smtClean="0"/>
              <a:t>かつ</a:t>
            </a:r>
            <a:endParaRPr lang="en-US" altLang="ja-JP" dirty="0" smtClean="0"/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/>
              <a:t>逆向き</a:t>
            </a:r>
            <a:r>
              <a:rPr lang="en-US" altLang="ja-JP" dirty="0" smtClean="0"/>
              <a:t>LZ77</a:t>
            </a:r>
            <a:r>
              <a:rPr lang="ja-JP" altLang="en-US" dirty="0" smtClean="0"/>
              <a:t>分解（自己参照あり）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定義</a:t>
            </a: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355583"/>
              </p:ext>
            </p:extLst>
          </p:nvPr>
        </p:nvGraphicFramePr>
        <p:xfrm>
          <a:off x="1195332" y="2166615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3" name="数式" r:id="rId4" imgW="152400" imgH="139700" progId="Equation.3">
                  <p:embed/>
                </p:oleObj>
              </mc:Choice>
              <mc:Fallback>
                <p:oleObj name="数式" r:id="rId4" imgW="1524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5332" y="2166615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625551"/>
              </p:ext>
            </p:extLst>
          </p:nvPr>
        </p:nvGraphicFramePr>
        <p:xfrm>
          <a:off x="3990934" y="2064581"/>
          <a:ext cx="157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4" name="数式" r:id="rId6" imgW="787400" imgH="215900" progId="Equation.3">
                  <p:embed/>
                </p:oleObj>
              </mc:Choice>
              <mc:Fallback>
                <p:oleObj name="数式" r:id="rId6" imgW="787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90934" y="2064581"/>
                        <a:ext cx="1574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666578"/>
              </p:ext>
            </p:extLst>
          </p:nvPr>
        </p:nvGraphicFramePr>
        <p:xfrm>
          <a:off x="1508808" y="1801809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5" name="数式" r:id="rId8" imgW="152400" imgH="139700" progId="Equation.3">
                  <p:embed/>
                </p:oleObj>
              </mc:Choice>
              <mc:Fallback>
                <p:oleObj name="数式" r:id="rId8" imgW="1524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8808" y="1801809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129513"/>
              </p:ext>
            </p:extLst>
          </p:nvPr>
        </p:nvGraphicFramePr>
        <p:xfrm>
          <a:off x="1005266" y="2485845"/>
          <a:ext cx="154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6" name="数式" r:id="rId9" imgW="774700" imgH="215900" progId="Equation.3">
                  <p:embed/>
                </p:oleObj>
              </mc:Choice>
              <mc:Fallback>
                <p:oleObj name="数式" r:id="rId9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5266" y="2485845"/>
                        <a:ext cx="1549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888476"/>
              </p:ext>
            </p:extLst>
          </p:nvPr>
        </p:nvGraphicFramePr>
        <p:xfrm>
          <a:off x="4497977" y="2932042"/>
          <a:ext cx="2438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7" name="数式" r:id="rId11" imgW="1219200" imgH="215900" progId="Equation.3">
                  <p:embed/>
                </p:oleObj>
              </mc:Choice>
              <mc:Fallback>
                <p:oleObj name="数式" r:id="rId11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97977" y="2932042"/>
                        <a:ext cx="2438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195747"/>
              </p:ext>
            </p:extLst>
          </p:nvPr>
        </p:nvGraphicFramePr>
        <p:xfrm>
          <a:off x="1166813" y="3776663"/>
          <a:ext cx="7493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8" name="数式" r:id="rId13" imgW="3746500" imgH="241300" progId="Equation.3">
                  <p:embed/>
                </p:oleObj>
              </mc:Choice>
              <mc:Fallback>
                <p:oleObj name="数式" r:id="rId13" imgW="3746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66813" y="3776663"/>
                        <a:ext cx="7493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4091"/>
              </p:ext>
            </p:extLst>
          </p:nvPr>
        </p:nvGraphicFramePr>
        <p:xfrm>
          <a:off x="1949021" y="3393828"/>
          <a:ext cx="1803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9" name="数式" r:id="rId15" imgW="901700" imgH="215900" progId="Equation.3">
                  <p:embed/>
                </p:oleObj>
              </mc:Choice>
              <mc:Fallback>
                <p:oleObj name="数式" r:id="rId15" imgW="901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49021" y="3393828"/>
                        <a:ext cx="1803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16057"/>
              </p:ext>
            </p:extLst>
          </p:nvPr>
        </p:nvGraphicFramePr>
        <p:xfrm>
          <a:off x="1841500" y="2971800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0" name="数式" r:id="rId17" imgW="571500" imgH="177800" progId="Equation.3">
                  <p:embed/>
                </p:oleObj>
              </mc:Choice>
              <mc:Fallback>
                <p:oleObj name="数式" r:id="rId17" imgW="571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41500" y="2971800"/>
                        <a:ext cx="1143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コンテンツ プレースホルダー 2"/>
          <p:cNvSpPr txBox="1">
            <a:spLocks/>
          </p:cNvSpPr>
          <p:nvPr/>
        </p:nvSpPr>
        <p:spPr bwMode="auto">
          <a:xfrm>
            <a:off x="999487" y="5001782"/>
            <a:ext cx="4646422" cy="506037"/>
          </a:xfrm>
          <a:prstGeom prst="rect">
            <a:avLst/>
          </a:prstGeom>
          <a:noFill/>
          <a:ln w="28575" cmpd="sng">
            <a:solidFill>
              <a:srgbClr val="FF15CB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   </a:t>
            </a:r>
            <a:r>
              <a:rPr lang="ja-JP" altLang="en-US" dirty="0" smtClean="0">
                <a:latin typeface="Times New Roman"/>
                <a:cs typeface="Times New Roman"/>
              </a:rPr>
              <a:t>例）</a:t>
            </a:r>
            <a:r>
              <a:rPr lang="en-US" altLang="ja-JP" dirty="0" smtClean="0"/>
              <a:t>a b b a a a a b b b a c</a:t>
            </a:r>
          </a:p>
        </p:txBody>
      </p:sp>
      <p:cxnSp>
        <p:nvCxnSpPr>
          <p:cNvPr id="18" name="直線コネクタ 17"/>
          <p:cNvCxnSpPr/>
          <p:nvPr/>
        </p:nvCxnSpPr>
        <p:spPr>
          <a:xfrm>
            <a:off x="2243016" y="5100007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624776" y="5100007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2557477" y="5100007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219348" y="5100007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コンテンツ プレースホルダー 2"/>
          <p:cNvSpPr txBox="1">
            <a:spLocks/>
          </p:cNvSpPr>
          <p:nvPr/>
        </p:nvSpPr>
        <p:spPr bwMode="auto">
          <a:xfrm>
            <a:off x="999495" y="5827951"/>
            <a:ext cx="4646422" cy="506037"/>
          </a:xfrm>
          <a:prstGeom prst="rect">
            <a:avLst/>
          </a:prstGeom>
          <a:noFill/>
          <a:ln w="28575" cmpd="sng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   </a:t>
            </a:r>
            <a:r>
              <a:rPr lang="ja-JP" altLang="en-US" dirty="0" smtClean="0">
                <a:latin typeface="Times New Roman"/>
                <a:cs typeface="Times New Roman"/>
              </a:rPr>
              <a:t>例）</a:t>
            </a:r>
            <a:r>
              <a:rPr lang="en-US" altLang="ja-JP" dirty="0" smtClean="0"/>
              <a:t>a b b a a a a b b b a c</a:t>
            </a:r>
          </a:p>
        </p:txBody>
      </p:sp>
      <p:cxnSp>
        <p:nvCxnSpPr>
          <p:cNvPr id="30" name="直線コネクタ 29"/>
          <p:cNvCxnSpPr/>
          <p:nvPr/>
        </p:nvCxnSpPr>
        <p:spPr>
          <a:xfrm>
            <a:off x="2243024" y="5926176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4624784" y="5926176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2557485" y="5926176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3432605" y="5926176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138779" y="5920402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219356" y="5926176"/>
            <a:ext cx="0" cy="360362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 bwMode="auto">
          <a:xfrm>
            <a:off x="2616397" y="5614916"/>
            <a:ext cx="206557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E4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線矢印コネクタ 40"/>
          <p:cNvCxnSpPr/>
          <p:nvPr/>
        </p:nvCxnSpPr>
        <p:spPr bwMode="auto">
          <a:xfrm flipH="1">
            <a:off x="2279784" y="4864646"/>
            <a:ext cx="1957867" cy="5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E4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テキスト ボックス 3"/>
          <p:cNvSpPr txBox="1"/>
          <p:nvPr/>
        </p:nvSpPr>
        <p:spPr>
          <a:xfrm>
            <a:off x="6148386" y="4957037"/>
            <a:ext cx="2637645" cy="120032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自己参照する</a:t>
            </a:r>
            <a:endParaRPr kumimoji="1" lang="en-US" altLang="ja-JP" dirty="0" smtClean="0"/>
          </a:p>
          <a:p>
            <a:r>
              <a:rPr lang="en-US" altLang="ja-JP" dirty="0" smtClean="0"/>
              <a:t>↓</a:t>
            </a:r>
          </a:p>
          <a:p>
            <a:r>
              <a:rPr kumimoji="1" lang="ja-JP" altLang="en-US" dirty="0" smtClean="0"/>
              <a:t>回文になっている</a:t>
            </a:r>
            <a:endParaRPr kumimoji="1" lang="ja-JP" altLang="en-US" dirty="0"/>
          </a:p>
        </p:txBody>
      </p:sp>
      <p:sp>
        <p:nvSpPr>
          <p:cNvPr id="28" name="角丸四角形吹き出し 27"/>
          <p:cNvSpPr/>
          <p:nvPr/>
        </p:nvSpPr>
        <p:spPr bwMode="auto">
          <a:xfrm>
            <a:off x="181436" y="4445826"/>
            <a:ext cx="890690" cy="510778"/>
          </a:xfrm>
          <a:prstGeom prst="wedgeRoundRectCallout">
            <a:avLst>
              <a:gd name="adj1" fmla="val 58618"/>
              <a:gd name="adj2" fmla="val 94161"/>
              <a:gd name="adj3" fmla="val 16667"/>
            </a:avLst>
          </a:prstGeom>
          <a:noFill/>
          <a:ln w="38100">
            <a:solidFill>
              <a:srgbClr val="FF00E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kumimoji="1" lang="ja-JP" altLang="en-US" dirty="0" smtClean="0">
                <a:latin typeface="HG丸ｺﾞｼｯｸM-PRO"/>
                <a:ea typeface="HG丸ｺﾞｼｯｸM-PRO"/>
                <a:cs typeface="HG丸ｺﾞｼｯｸM-PRO"/>
              </a:rPr>
              <a:t>あり</a:t>
            </a:r>
          </a:p>
        </p:txBody>
      </p:sp>
      <p:sp>
        <p:nvSpPr>
          <p:cNvPr id="36" name="角丸四角形吹き出し 35"/>
          <p:cNvSpPr/>
          <p:nvPr/>
        </p:nvSpPr>
        <p:spPr bwMode="auto">
          <a:xfrm>
            <a:off x="185387" y="5340523"/>
            <a:ext cx="890690" cy="510778"/>
          </a:xfrm>
          <a:prstGeom prst="wedgeRoundRectCallout">
            <a:avLst>
              <a:gd name="adj1" fmla="val 58618"/>
              <a:gd name="adj2" fmla="val 94161"/>
              <a:gd name="adj3" fmla="val 16667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r>
              <a:rPr lang="ja-JP" altLang="en-US" dirty="0" smtClean="0">
                <a:latin typeface="HG丸ｺﾞｼｯｸM-PRO"/>
                <a:ea typeface="HG丸ｺﾞｼｯｸM-PRO"/>
                <a:cs typeface="HG丸ｺﾞｼｯｸM-PRO"/>
              </a:rPr>
              <a:t>なし</a:t>
            </a:r>
            <a:endParaRPr kumimoji="1" lang="ja-JP" altLang="en-US" dirty="0" smtClean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1052762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1">
  <a:themeElements>
    <a:clrScheme name="TBla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Blab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006600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>
        <a:spAutoFit/>
      </a:bodyPr>
      <a:lstStyle>
        <a:defPPr algn="l">
          <a:defRPr b="1" i="1" dirty="0" smtClean="0">
            <a:solidFill>
              <a:srgbClr val="FF6600"/>
            </a:solidFill>
            <a:latin typeface="Times New Roman" charset="0"/>
            <a:ea typeface="ＭＳ Ｐ明朝" charset="0"/>
            <a:cs typeface="ＭＳ Ｐ明朝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rgbClr val="333399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TBla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la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la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la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la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la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la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la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la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la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la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la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12423</TotalTime>
  <Words>10425</Words>
  <Application>Microsoft Macintosh PowerPoint</Application>
  <PresentationFormat>画面に合わせる (4:3)</PresentationFormat>
  <Paragraphs>1451</Paragraphs>
  <Slides>106</Slides>
  <Notes>99</Notes>
  <HiddenSlides>43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106</vt:i4>
      </vt:variant>
    </vt:vector>
  </HeadingPairs>
  <TitlesOfParts>
    <vt:vector size="108" baseType="lpstr">
      <vt:lpstr>テーマ1</vt:lpstr>
      <vt:lpstr>数式</vt:lpstr>
      <vt:lpstr>Computing Reversed Lempel-Ziv Factorization Online</vt:lpstr>
      <vt:lpstr>Outline</vt:lpstr>
      <vt:lpstr>Background</vt:lpstr>
      <vt:lpstr>LZ factorization without self-references</vt:lpstr>
      <vt:lpstr>LZ factorization without self-references</vt:lpstr>
      <vt:lpstr>LZ factorization without self-references</vt:lpstr>
      <vt:lpstr>LZ factorization without self-references</vt:lpstr>
      <vt:lpstr>LZ factorization without self-references</vt:lpstr>
      <vt:lpstr>LZ factorization without self-references</vt:lpstr>
      <vt:lpstr>LZ factorization without self-references</vt:lpstr>
      <vt:lpstr>LZ factorization without self-references</vt:lpstr>
      <vt:lpstr>Reversed LZ factorization without self-references (RLZ)</vt:lpstr>
      <vt:lpstr>Reversed LZ factorization without self-references (RLZ)</vt:lpstr>
      <vt:lpstr>Reversed LZ factorization without self-references (RLZ)</vt:lpstr>
      <vt:lpstr>Reversed LZ factorization without self-references (RLZ)</vt:lpstr>
      <vt:lpstr>Reversed LZ factorization without self-references (RLZ)</vt:lpstr>
      <vt:lpstr>Reversed LZ factorization without self-references (RLZ)</vt:lpstr>
      <vt:lpstr>KK algorithm</vt:lpstr>
      <vt:lpstr>KK algorithm</vt:lpstr>
      <vt:lpstr>KK algorithm</vt:lpstr>
      <vt:lpstr>KK algorithm</vt:lpstr>
      <vt:lpstr>KK algorithm</vt:lpstr>
      <vt:lpstr>KK algorithm</vt:lpstr>
      <vt:lpstr>KK algorithm</vt:lpstr>
      <vt:lpstr>KK algorithm</vt:lpstr>
      <vt:lpstr>For O(n log σ) bits of space</vt:lpstr>
      <vt:lpstr>For O(n log σ) bits of space</vt:lpstr>
      <vt:lpstr>For O(n log σ) bits of space</vt:lpstr>
      <vt:lpstr>Our online RLZ algorithm </vt:lpstr>
      <vt:lpstr>Our online RLZ algorithm </vt:lpstr>
      <vt:lpstr>Outline</vt:lpstr>
      <vt:lpstr>LZ factorization with self-references</vt:lpstr>
      <vt:lpstr>LZ factorization with self-references</vt:lpstr>
      <vt:lpstr>LZ factorization with self-references</vt:lpstr>
      <vt:lpstr>LZ factorization with self-references</vt:lpstr>
      <vt:lpstr>Reversed LZ factorization with self-references</vt:lpstr>
      <vt:lpstr>Reversed LZ factorization with self-references</vt:lpstr>
      <vt:lpstr>Reversed LZ factorization with self-references</vt:lpstr>
      <vt:lpstr>Reversed LZ factorization with self-references</vt:lpstr>
      <vt:lpstr>online computation of RLZS</vt:lpstr>
      <vt:lpstr>online computation of RLZS</vt:lpstr>
      <vt:lpstr>online computation of RLZS</vt:lpstr>
      <vt:lpstr>online computation of RLZS</vt:lpstr>
      <vt:lpstr>online computation of RLZS</vt:lpstr>
      <vt:lpstr>online computation of RLZS</vt:lpstr>
      <vt:lpstr>online computation of RLZS</vt:lpstr>
      <vt:lpstr>online algorithm of RLZS</vt:lpstr>
      <vt:lpstr>Reversed LZ factorization with self-references</vt:lpstr>
      <vt:lpstr>Reversed LZ factorization with self-references</vt:lpstr>
      <vt:lpstr>online RLZS in O(nlogn) bits of space</vt:lpstr>
      <vt:lpstr>PowerPoint プレゼンテーション</vt:lpstr>
      <vt:lpstr>Outline</vt:lpstr>
      <vt:lpstr>Reversed LZ factorization with self-references</vt:lpstr>
      <vt:lpstr>Suffix palindromes</vt:lpstr>
      <vt:lpstr>Suffix palindromes</vt:lpstr>
      <vt:lpstr>Suffix palindromes</vt:lpstr>
      <vt:lpstr>online computation of suffix palindromes</vt:lpstr>
      <vt:lpstr>online computation of suffix palindromes</vt:lpstr>
      <vt:lpstr>online computation of suffix palindromes</vt:lpstr>
      <vt:lpstr>online computation of suffix palindromes</vt:lpstr>
      <vt:lpstr>online computation of suffix palindromes</vt:lpstr>
      <vt:lpstr>online computation of suffix palindromes</vt:lpstr>
      <vt:lpstr>Computing RLZS in O(n log σ) bits of space</vt:lpstr>
      <vt:lpstr>The problems of RLZS</vt:lpstr>
      <vt:lpstr>The problems of RLZS</vt:lpstr>
      <vt:lpstr>The problems of RLZS</vt:lpstr>
      <vt:lpstr>The problems of RLZS</vt:lpstr>
      <vt:lpstr>Conclusion</vt:lpstr>
      <vt:lpstr>Conclusion</vt:lpstr>
      <vt:lpstr>For O(n log σ) bits of space</vt:lpstr>
      <vt:lpstr>For O(n log σ) bits of space</vt:lpstr>
      <vt:lpstr>For O(n log σ) bits of space</vt:lpstr>
      <vt:lpstr>For O(n log σ) bits of space</vt:lpstr>
      <vt:lpstr>For O(n log σ) bits of space</vt:lpstr>
      <vt:lpstr>For O(n log σ) bits of space</vt:lpstr>
      <vt:lpstr>For O(n log σ) bits of space</vt:lpstr>
      <vt:lpstr>For O(n log σ) bits of space</vt:lpstr>
      <vt:lpstr>For O(n log σ) bits of space</vt:lpstr>
      <vt:lpstr>For O(n log σ) bits of space</vt:lpstr>
      <vt:lpstr>For O(n log σ) bits of space</vt:lpstr>
      <vt:lpstr>For O(n log σ) bits of space</vt:lpstr>
      <vt:lpstr>For O(n log σ) bits of space</vt:lpstr>
      <vt:lpstr>For O(n log σ) bits of space</vt:lpstr>
      <vt:lpstr>case | fi | ＜ r </vt:lpstr>
      <vt:lpstr>case | fi | ≧ r </vt:lpstr>
      <vt:lpstr>ブロック単位で処理するときの難しさ</vt:lpstr>
      <vt:lpstr>ブロック単位で処理するときの難しさ</vt:lpstr>
      <vt:lpstr>ブロック単位で処理するときの難しさ</vt:lpstr>
      <vt:lpstr>ブロック単位で処理するときの難しさ</vt:lpstr>
      <vt:lpstr>ブロック単位で処理するときの難しさ</vt:lpstr>
      <vt:lpstr>ブロック単位で処理するときの難しさ</vt:lpstr>
      <vt:lpstr>ブロック単位で処理するときの難しさ</vt:lpstr>
      <vt:lpstr>ブロック単位で処理するときの難しさ</vt:lpstr>
      <vt:lpstr>ブロック単位で処理するときの難しさ</vt:lpstr>
      <vt:lpstr>ブロック単位で処理するときの難しさ</vt:lpstr>
      <vt:lpstr>ブロック単位で処理するときの難しさ</vt:lpstr>
      <vt:lpstr>逆向きLZ77分解（自己参照あり） 定義</vt:lpstr>
      <vt:lpstr>逆向きLZ77分解（自己参照あり） 定義</vt:lpstr>
      <vt:lpstr>逆向きLZ77分解（自己参照あり） 定義</vt:lpstr>
      <vt:lpstr>How to?</vt:lpstr>
      <vt:lpstr>reversed LZ factorization with self-references online</vt:lpstr>
      <vt:lpstr>reversed LZ factorization with self-references online</vt:lpstr>
      <vt:lpstr>PowerPoint プレゼンテーション</vt:lpstr>
      <vt:lpstr>PowerPoint プレゼンテーション</vt:lpstr>
      <vt:lpstr>今後の課題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オンライン逆向きLZ77分解</dc:title>
  <dc:creator>杉本 志穂</dc:creator>
  <cp:lastModifiedBy>杉本 志穂</cp:lastModifiedBy>
  <cp:revision>379</cp:revision>
  <dcterms:created xsi:type="dcterms:W3CDTF">2013-08-07T04:11:39Z</dcterms:created>
  <dcterms:modified xsi:type="dcterms:W3CDTF">2013-09-03T07:59:59Z</dcterms:modified>
</cp:coreProperties>
</file>